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74" r:id="rId3"/>
    <p:sldId id="258" r:id="rId4"/>
    <p:sldId id="302" r:id="rId5"/>
    <p:sldId id="259" r:id="rId6"/>
    <p:sldId id="280" r:id="rId7"/>
    <p:sldId id="290" r:id="rId8"/>
    <p:sldId id="297" r:id="rId9"/>
    <p:sldId id="298" r:id="rId10"/>
    <p:sldId id="286" r:id="rId11"/>
    <p:sldId id="287" r:id="rId12"/>
    <p:sldId id="299" r:id="rId13"/>
    <p:sldId id="260" r:id="rId14"/>
    <p:sldId id="292" r:id="rId15"/>
    <p:sldId id="300" r:id="rId16"/>
    <p:sldId id="291" r:id="rId17"/>
    <p:sldId id="293" r:id="rId18"/>
    <p:sldId id="294" r:id="rId19"/>
    <p:sldId id="295" r:id="rId20"/>
    <p:sldId id="261" r:id="rId21"/>
    <p:sldId id="283" r:id="rId22"/>
    <p:sldId id="262" r:id="rId23"/>
    <p:sldId id="263" r:id="rId24"/>
    <p:sldId id="266" r:id="rId25"/>
    <p:sldId id="269" r:id="rId26"/>
    <p:sldId id="268" r:id="rId27"/>
    <p:sldId id="282" r:id="rId28"/>
    <p:sldId id="281" r:id="rId29"/>
    <p:sldId id="270" r:id="rId30"/>
    <p:sldId id="277" r:id="rId31"/>
    <p:sldId id="30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yan Patel" initials="N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86" d="100"/>
          <a:sy n="86" d="100"/>
        </p:scale>
        <p:origin x="58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E0D4779-68AA-486A-A9B7-40C042AD0914}"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00E911-A4C5-45CE-BBAD-9436DB320080}" type="slidenum">
              <a:rPr lang="en-US" smtClean="0"/>
              <a:pPr>
                <a:defRPr/>
              </a:pPr>
              <a:t>‹#›</a:t>
            </a:fld>
            <a:endParaRPr lang="en-US"/>
          </a:p>
        </p:txBody>
      </p:sp>
    </p:spTree>
    <p:extLst>
      <p:ext uri="{BB962C8B-B14F-4D97-AF65-F5344CB8AC3E}">
        <p14:creationId xmlns:p14="http://schemas.microsoft.com/office/powerpoint/2010/main" val="48627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8796494-061B-4151-8A72-2986EA46A932}"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6861D0-0A5F-4CCB-9C15-7909BECD677B}" type="slidenum">
              <a:rPr lang="en-US" smtClean="0"/>
              <a:pPr>
                <a:defRPr/>
              </a:pPr>
              <a:t>‹#›</a:t>
            </a:fld>
            <a:endParaRPr lang="en-US"/>
          </a:p>
        </p:txBody>
      </p:sp>
    </p:spTree>
    <p:extLst>
      <p:ext uri="{BB962C8B-B14F-4D97-AF65-F5344CB8AC3E}">
        <p14:creationId xmlns:p14="http://schemas.microsoft.com/office/powerpoint/2010/main" val="154856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0097021-0A11-4018-9F92-B8F6AE453489}"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55F540-AFB1-4B38-9F20-3F814D8C0266}"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197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9C92401-6F9E-469C-8B7C-C5443CF1DEE8}"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DC8238-5439-4CDC-B7FD-92D837E84342}" type="slidenum">
              <a:rPr lang="en-US" smtClean="0"/>
              <a:pPr>
                <a:defRPr/>
              </a:pPr>
              <a:t>‹#›</a:t>
            </a:fld>
            <a:endParaRPr lang="en-US"/>
          </a:p>
        </p:txBody>
      </p:sp>
    </p:spTree>
    <p:extLst>
      <p:ext uri="{BB962C8B-B14F-4D97-AF65-F5344CB8AC3E}">
        <p14:creationId xmlns:p14="http://schemas.microsoft.com/office/powerpoint/2010/main" val="241096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D5BF90-7938-4E76-83EA-9FD7D3BD5902}"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032853-8E00-44F8-951B-1A8D9E8DBCBF}"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936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67BDB01-F8F1-4F08-866E-1595B791F30A}"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2B0D61-0634-4B0D-ADE3-836719A7E42C}" type="slidenum">
              <a:rPr lang="en-US" smtClean="0"/>
              <a:pPr>
                <a:defRPr/>
              </a:pPr>
              <a:t>‹#›</a:t>
            </a:fld>
            <a:endParaRPr lang="en-US"/>
          </a:p>
        </p:txBody>
      </p:sp>
    </p:spTree>
    <p:extLst>
      <p:ext uri="{BB962C8B-B14F-4D97-AF65-F5344CB8AC3E}">
        <p14:creationId xmlns:p14="http://schemas.microsoft.com/office/powerpoint/2010/main" val="359080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537880F-07B5-46A5-8519-89FEABF11A25}"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2BD44B-5CE1-4FD3-BB04-B6583EE9A6A8}" type="slidenum">
              <a:rPr lang="en-US" smtClean="0"/>
              <a:pPr>
                <a:defRPr/>
              </a:pPr>
              <a:t>‹#›</a:t>
            </a:fld>
            <a:endParaRPr lang="en-US"/>
          </a:p>
        </p:txBody>
      </p:sp>
    </p:spTree>
    <p:extLst>
      <p:ext uri="{BB962C8B-B14F-4D97-AF65-F5344CB8AC3E}">
        <p14:creationId xmlns:p14="http://schemas.microsoft.com/office/powerpoint/2010/main" val="35255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B4FD11-D691-4594-8558-BDC05004262E}"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981C4B-7359-4E10-90E4-660D73D960B4}" type="slidenum">
              <a:rPr lang="en-US" smtClean="0"/>
              <a:pPr>
                <a:defRPr/>
              </a:pPr>
              <a:t>‹#›</a:t>
            </a:fld>
            <a:endParaRPr lang="en-US"/>
          </a:p>
        </p:txBody>
      </p:sp>
    </p:spTree>
    <p:extLst>
      <p:ext uri="{BB962C8B-B14F-4D97-AF65-F5344CB8AC3E}">
        <p14:creationId xmlns:p14="http://schemas.microsoft.com/office/powerpoint/2010/main" val="100736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3737FE4-0F66-426C-BEC7-0B52EBD7DEDB}"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44541A-1B83-411D-A5FD-CFE82C8CFB93}" type="slidenum">
              <a:rPr lang="en-US" smtClean="0"/>
              <a:pPr>
                <a:defRPr/>
              </a:pPr>
              <a:t>‹#›</a:t>
            </a:fld>
            <a:endParaRPr lang="en-US"/>
          </a:p>
        </p:txBody>
      </p:sp>
    </p:spTree>
    <p:extLst>
      <p:ext uri="{BB962C8B-B14F-4D97-AF65-F5344CB8AC3E}">
        <p14:creationId xmlns:p14="http://schemas.microsoft.com/office/powerpoint/2010/main" val="372076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3CDD77F-C330-4964-8992-089E3B545507}" type="datetimeFigureOut">
              <a:rPr lang="en-US" smtClean="0"/>
              <a:pPr>
                <a:defRPr/>
              </a:pPr>
              <a:t>5/15/25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76BD54-CAEA-4269-A4DB-59C01C6E16D8}" type="slidenum">
              <a:rPr lang="en-US" smtClean="0"/>
              <a:pPr>
                <a:defRPr/>
              </a:pPr>
              <a:t>‹#›</a:t>
            </a:fld>
            <a:endParaRPr lang="en-US"/>
          </a:p>
        </p:txBody>
      </p:sp>
    </p:spTree>
    <p:extLst>
      <p:ext uri="{BB962C8B-B14F-4D97-AF65-F5344CB8AC3E}">
        <p14:creationId xmlns:p14="http://schemas.microsoft.com/office/powerpoint/2010/main" val="271863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1495AFB-64E7-4F89-9D3C-520371268545}" type="datetimeFigureOut">
              <a:rPr lang="en-US" smtClean="0"/>
              <a:pPr>
                <a:defRPr/>
              </a:pPr>
              <a:t>5/15/25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072A1E-D28A-4F13-9962-925A8A03A61B}" type="slidenum">
              <a:rPr lang="en-US" smtClean="0"/>
              <a:pPr>
                <a:defRPr/>
              </a:pPr>
              <a:t>‹#›</a:t>
            </a:fld>
            <a:endParaRPr lang="en-US"/>
          </a:p>
        </p:txBody>
      </p:sp>
    </p:spTree>
    <p:extLst>
      <p:ext uri="{BB962C8B-B14F-4D97-AF65-F5344CB8AC3E}">
        <p14:creationId xmlns:p14="http://schemas.microsoft.com/office/powerpoint/2010/main" val="76966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4054DD8-B290-4222-AB0D-46C1CF4B5F43}" type="datetimeFigureOut">
              <a:rPr lang="en-US" smtClean="0"/>
              <a:pPr>
                <a:defRPr/>
              </a:pPr>
              <a:t>5/15/25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E921207-3F56-4CF9-B34E-098D67757429}" type="slidenum">
              <a:rPr lang="en-US" smtClean="0"/>
              <a:pPr>
                <a:defRPr/>
              </a:pPr>
              <a:t>‹#›</a:t>
            </a:fld>
            <a:endParaRPr lang="en-US"/>
          </a:p>
        </p:txBody>
      </p:sp>
    </p:spTree>
    <p:extLst>
      <p:ext uri="{BB962C8B-B14F-4D97-AF65-F5344CB8AC3E}">
        <p14:creationId xmlns:p14="http://schemas.microsoft.com/office/powerpoint/2010/main" val="197544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0B84A78-9BAD-489A-9840-96965C2B0497}" type="datetimeFigureOut">
              <a:rPr lang="en-US" smtClean="0"/>
              <a:pPr>
                <a:defRPr/>
              </a:pPr>
              <a:t>5/15/25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EBB8BA-EEC8-4F05-90A1-4FAC28C41D7F}" type="slidenum">
              <a:rPr lang="en-US" smtClean="0"/>
              <a:pPr>
                <a:defRPr/>
              </a:pPr>
              <a:t>‹#›</a:t>
            </a:fld>
            <a:endParaRPr lang="en-US"/>
          </a:p>
        </p:txBody>
      </p:sp>
    </p:spTree>
    <p:extLst>
      <p:ext uri="{BB962C8B-B14F-4D97-AF65-F5344CB8AC3E}">
        <p14:creationId xmlns:p14="http://schemas.microsoft.com/office/powerpoint/2010/main" val="140099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102690-C7E9-4264-B33C-095B027E9F90}" type="datetimeFigureOut">
              <a:rPr lang="en-US" smtClean="0"/>
              <a:pPr>
                <a:defRPr/>
              </a:pPr>
              <a:t>5/15/25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10EEC4-A652-44DB-9F4A-89821764BAE5}" type="slidenum">
              <a:rPr lang="en-US" smtClean="0"/>
              <a:pPr>
                <a:defRPr/>
              </a:pPr>
              <a:t>‹#›</a:t>
            </a:fld>
            <a:endParaRPr lang="en-US"/>
          </a:p>
        </p:txBody>
      </p:sp>
    </p:spTree>
    <p:extLst>
      <p:ext uri="{BB962C8B-B14F-4D97-AF65-F5344CB8AC3E}">
        <p14:creationId xmlns:p14="http://schemas.microsoft.com/office/powerpoint/2010/main" val="338811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F4B941E-4D2E-409D-8C2A-31CADA027ED8}" type="datetimeFigureOut">
              <a:rPr lang="en-US" smtClean="0"/>
              <a:pPr>
                <a:defRPr/>
              </a:pPr>
              <a:t>5/15/25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AA36D-3973-4B98-A944-3164B65E8528}" type="slidenum">
              <a:rPr lang="en-US" smtClean="0"/>
              <a:pPr>
                <a:defRPr/>
              </a:pPr>
              <a:t>‹#›</a:t>
            </a:fld>
            <a:endParaRPr lang="en-US"/>
          </a:p>
        </p:txBody>
      </p:sp>
    </p:spTree>
    <p:extLst>
      <p:ext uri="{BB962C8B-B14F-4D97-AF65-F5344CB8AC3E}">
        <p14:creationId xmlns:p14="http://schemas.microsoft.com/office/powerpoint/2010/main" val="25711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DE725CA-9408-496F-9164-A325C56312A7}" type="datetimeFigureOut">
              <a:rPr lang="en-US" smtClean="0"/>
              <a:pPr>
                <a:defRPr/>
              </a:pPr>
              <a:t>5/15/25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43D93E3-D0F6-4D8C-8487-28EAF7F9C7E7}" type="slidenum">
              <a:rPr lang="en-US" smtClean="0"/>
              <a:pPr>
                <a:defRPr/>
              </a:pPr>
              <a:t>‹#›</a:t>
            </a:fld>
            <a:endParaRPr lang="en-US"/>
          </a:p>
        </p:txBody>
      </p:sp>
    </p:spTree>
    <p:extLst>
      <p:ext uri="{BB962C8B-B14F-4D97-AF65-F5344CB8AC3E}">
        <p14:creationId xmlns:p14="http://schemas.microsoft.com/office/powerpoint/2010/main" val="97803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1EF4947-ED25-4604-A949-E254750A5945}" type="datetimeFigureOut">
              <a:rPr lang="en-US" smtClean="0"/>
              <a:pPr>
                <a:defRPr/>
              </a:pPr>
              <a:t>5/15/25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A675FE-D129-460C-8F94-B6A0092E10F4}" type="slidenum">
              <a:rPr lang="en-US" smtClean="0"/>
              <a:pPr>
                <a:defRPr/>
              </a:pPr>
              <a:t>‹#›</a:t>
            </a:fld>
            <a:endParaRPr lang="en-US"/>
          </a:p>
        </p:txBody>
      </p:sp>
    </p:spTree>
    <p:extLst>
      <p:ext uri="{BB962C8B-B14F-4D97-AF65-F5344CB8AC3E}">
        <p14:creationId xmlns:p14="http://schemas.microsoft.com/office/powerpoint/2010/main" val="41794107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edukeyapp.com/parent/logi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dukeyapp.com/parent/logi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edukeyapp.com/parent/logi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von.gov.uk/education-and-families/send-local-offer/about-send-and-the-local-offer/what-is-send/cognition-and-learning/"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7.xml"/><Relationship Id="rId6" Type="http://schemas.openxmlformats.org/officeDocument/2006/relationships/hyperlink" Target="https://www.devon.gov.uk/education-and-families/send-local-offer/about-send-and-the-local-offer/what-is-send/semh/" TargetMode="External"/><Relationship Id="rId5" Type="http://schemas.openxmlformats.org/officeDocument/2006/relationships/hyperlink" Target="https://www.devon.gov.uk/education-and-families/send-local-offer/about-send-and-the-local-offer/what-is-send/sensory-and-or-physical-needs/" TargetMode="External"/><Relationship Id="rId4" Type="http://schemas.openxmlformats.org/officeDocument/2006/relationships/hyperlink" Target="https://www.devon.gov.uk/education-and-families/send-local-offer/about-send-and-the-local-offer/what-is-send/communication-and-interacti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staffordshireconnects.info/kb5/staffordshire/directory/service.page?id=bfE2ISe4SPU"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mpft.nhs.uk/services/speech-language-therapy-services-children" TargetMode="External"/><Relationship Id="rId2" Type="http://schemas.openxmlformats.org/officeDocument/2006/relationships/hyperlink" Target="https://www.staffordshireconnects.info/kb5/staffordshire/directory/service.page?id=bfE2ISe4SPU" TargetMode="External"/><Relationship Id="rId1" Type="http://schemas.openxmlformats.org/officeDocument/2006/relationships/slideLayout" Target="../slideLayouts/slideLayout7.xml"/><Relationship Id="rId4" Type="http://schemas.openxmlformats.org/officeDocument/2006/relationships/hyperlink" Target="https://www.staffordshireconnects.info/kb5/staffordshire/directory/service.page?id=hS9EITNMho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pft.nhs.uk/services/speech-language-therapy-services-children" TargetMode="External"/><Relationship Id="rId2" Type="http://schemas.openxmlformats.org/officeDocument/2006/relationships/hyperlink" Target="https://www.staffordshireconnects.info/kb5/staffordshire/directory/service.page?id=bfE2ISe4SPU" TargetMode="External"/><Relationship Id="rId1" Type="http://schemas.openxmlformats.org/officeDocument/2006/relationships/slideLayout" Target="../slideLayouts/slideLayout7.xml"/><Relationship Id="rId5" Type="http://schemas.openxmlformats.org/officeDocument/2006/relationships/hyperlink" Target="https://www.mpft.nhs.uk/services/occupational-therapy-children" TargetMode="External"/><Relationship Id="rId4" Type="http://schemas.openxmlformats.org/officeDocument/2006/relationships/hyperlink" Target="https://www.staffordshireconnects.info/kb5/staffordshire/directory/service.page?id=hS9EITNMho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taffordshireconnects.info/kb5/staffordshire/directory/service.page?id=bfE2ISe4SPU" TargetMode="External"/><Relationship Id="rId2" Type="http://schemas.openxmlformats.org/officeDocument/2006/relationships/hyperlink" Target="https://thesandbox.mindler.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ffordshireconnects.info/kb5/staffordshire/directory/home.page" TargetMode="External"/><Relationship Id="rId2" Type="http://schemas.openxmlformats.org/officeDocument/2006/relationships/hyperlink" Target="https://atlp.org.uk/about/purpose-and-visio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helensandersonassociates.co.uk/person-centred-practice/person-centred-thinking-tool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uk.linkedin.com/in/anita-soni-48897828"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affordshireconnects.info/kb5/staffordshire/directory/home.page" TargetMode="External"/><Relationship Id="rId2" Type="http://schemas.openxmlformats.org/officeDocument/2006/relationships/hyperlink" Target="https://atlp.org.uk/about/polici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staffordshireconnects.info/kb5/staffordshire/directory/service.page?id=N1WTd8-SHWM&amp;localofferchannel=7-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www.staffordshire-ewb.actionforchildren.org.uk" TargetMode="External"/><Relationship Id="rId3" Type="http://schemas.openxmlformats.org/officeDocument/2006/relationships/hyperlink" Target="https://www.staffordshireconnects.info/kb5/staffordshire/directory/service.page?id=rtgbpYg0iDk&amp;familychannel=6" TargetMode="External"/><Relationship Id="rId7" Type="http://schemas.openxmlformats.org/officeDocument/2006/relationships/hyperlink" Target="https://www.mpft.nhs.uk/services/health-visiting-and-school-nursing/your-child-0-5-years" TargetMode="External"/><Relationship Id="rId2" Type="http://schemas.openxmlformats.org/officeDocument/2006/relationships/hyperlink" Target="https://www.staffordshireconnects.info/kb5/staffordshire/directory/home.page" TargetMode="External"/><Relationship Id="rId1" Type="http://schemas.openxmlformats.org/officeDocument/2006/relationships/slideLayout" Target="../slideLayouts/slideLayout2.xml"/><Relationship Id="rId6" Type="http://schemas.openxmlformats.org/officeDocument/2006/relationships/hyperlink" Target="https://www.staffordshireconnects.info/kb5/staffordshire/directory/service.page?id=CT6_miwW_1A" TargetMode="External"/><Relationship Id="rId11" Type="http://schemas.openxmlformats.org/officeDocument/2006/relationships/hyperlink" Target="https://www.staffordshireconnects.info/kb5/staffordshire/directory/service.page?id=hS9EITNMhoo" TargetMode="External"/><Relationship Id="rId5" Type="http://schemas.openxmlformats.org/officeDocument/2006/relationships/hyperlink" Target="https://www.mpft.nhs.uk/services/speech-language-therapy-services-children" TargetMode="External"/><Relationship Id="rId10" Type="http://schemas.openxmlformats.org/officeDocument/2006/relationships/hyperlink" Target="https://www.mpft.nhs.uk/services/community-paediatrics" TargetMode="External"/><Relationship Id="rId4" Type="http://schemas.openxmlformats.org/officeDocument/2006/relationships/hyperlink" Target="https://thesandbox.mindler.co.uk" TargetMode="External"/><Relationship Id="rId9" Type="http://schemas.openxmlformats.org/officeDocument/2006/relationships/hyperlink" Target="https://www.mpft.nhs.uk/services/children-and-young-people-autism-servic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dukeyapp.com/parent/login"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7.xml"/><Relationship Id="rId4" Type="http://schemas.openxmlformats.org/officeDocument/2006/relationships/hyperlink" Target="https://www.staffordshireconnects.info/kb5/staffordshire/directory/site.page?id=aYb6AfFVT1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1574077" y="4320484"/>
            <a:ext cx="7767637" cy="1646237"/>
          </a:xfrm>
        </p:spPr>
        <p:txBody>
          <a:bodyPr/>
          <a:lstStyle/>
          <a:p>
            <a:pPr algn="ctr" eaLnBrk="1" hangingPunct="1"/>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sz="4800" dirty="0">
                <a:solidFill>
                  <a:srgbClr val="00B0F0"/>
                </a:solidFill>
              </a:rPr>
            </a:br>
            <a:br>
              <a:rPr lang="en-GB" sz="4800" dirty="0">
                <a:solidFill>
                  <a:srgbClr val="00B0F0"/>
                </a:solidFill>
              </a:rPr>
            </a:br>
            <a:r>
              <a:rPr lang="en-GB" sz="4000" b="1" i="1" dirty="0">
                <a:solidFill>
                  <a:srgbClr val="00B0F0"/>
                </a:solidFill>
              </a:rPr>
              <a:t>Special Educational Needs and Disabilities </a:t>
            </a:r>
            <a:r>
              <a:rPr lang="en-GB" sz="4000" i="1" dirty="0">
                <a:solidFill>
                  <a:srgbClr val="00B0F0"/>
                </a:solidFill>
              </a:rPr>
              <a:t>(</a:t>
            </a:r>
            <a:r>
              <a:rPr lang="en-GB" sz="4000" b="1" i="1" dirty="0">
                <a:solidFill>
                  <a:srgbClr val="00B0F0"/>
                </a:solidFill>
              </a:rPr>
              <a:t>SEND) </a:t>
            </a:r>
            <a:br>
              <a:rPr lang="en-GB" sz="4000" b="1" i="1" dirty="0">
                <a:solidFill>
                  <a:srgbClr val="00B0F0"/>
                </a:solidFill>
              </a:rPr>
            </a:br>
            <a:r>
              <a:rPr lang="en-GB" sz="4000" b="1" i="1" dirty="0">
                <a:solidFill>
                  <a:srgbClr val="00B0F0"/>
                </a:solidFill>
              </a:rPr>
              <a:t>School Information Report for parents/carers</a:t>
            </a:r>
            <a:br>
              <a:rPr lang="en-GB" sz="4000" b="1" dirty="0">
                <a:solidFill>
                  <a:srgbClr val="00B0F0"/>
                </a:solidFill>
              </a:rPr>
            </a:br>
            <a:br>
              <a:rPr lang="en-GB" sz="4000" b="1" dirty="0">
                <a:solidFill>
                  <a:srgbClr val="00B0F0"/>
                </a:solidFill>
              </a:rPr>
            </a:br>
            <a:r>
              <a:rPr lang="en-GB" sz="4000" b="1" dirty="0">
                <a:solidFill>
                  <a:srgbClr val="00B0F0"/>
                </a:solidFill>
              </a:rPr>
              <a:t>Scotch Orchard Primary School </a:t>
            </a:r>
            <a:br>
              <a:rPr lang="en-GB" sz="4800" dirty="0">
                <a:solidFill>
                  <a:srgbClr val="00B0F0"/>
                </a:solidFill>
              </a:rPr>
            </a:br>
            <a:br>
              <a:rPr lang="en-GB" sz="4800" dirty="0">
                <a:solidFill>
                  <a:srgbClr val="00B0F0"/>
                </a:solidFill>
              </a:rPr>
            </a:br>
            <a:r>
              <a:rPr lang="en-GB" sz="3200" dirty="0">
                <a:solidFill>
                  <a:schemeClr val="tx1"/>
                </a:solidFill>
              </a:rPr>
              <a:t>Last updated October 2024</a:t>
            </a:r>
            <a:endParaRPr lang="en-GB" sz="4800" dirty="0">
              <a:solidFill>
                <a:srgbClr val="00B0F0"/>
              </a:solidFill>
            </a:endParaRPr>
          </a:p>
        </p:txBody>
      </p:sp>
      <p:pic>
        <p:nvPicPr>
          <p:cNvPr id="4" name="Picture 3">
            <a:extLst>
              <a:ext uri="{FF2B5EF4-FFF2-40B4-BE49-F238E27FC236}">
                <a16:creationId xmlns:a16="http://schemas.microsoft.com/office/drawing/2014/main" id="{D2562165-1C96-533C-405E-D90948EF197D}"/>
              </a:ext>
            </a:extLst>
          </p:cNvPr>
          <p:cNvPicPr>
            <a:picLocks noChangeAspect="1"/>
          </p:cNvPicPr>
          <p:nvPr/>
        </p:nvPicPr>
        <p:blipFill rotWithShape="1">
          <a:blip r:embed="rId2"/>
          <a:srcRect l="9324" t="20694" r="8251" b="40417"/>
          <a:stretch/>
        </p:blipFill>
        <p:spPr>
          <a:xfrm>
            <a:off x="108649" y="5784900"/>
            <a:ext cx="2762250" cy="1007071"/>
          </a:xfrm>
          <a:prstGeom prst="rect">
            <a:avLst/>
          </a:prstGeom>
        </p:spPr>
      </p:pic>
      <p:pic>
        <p:nvPicPr>
          <p:cNvPr id="3" name="Picture 2">
            <a:extLst>
              <a:ext uri="{FF2B5EF4-FFF2-40B4-BE49-F238E27FC236}">
                <a16:creationId xmlns:a16="http://schemas.microsoft.com/office/drawing/2014/main" id="{5719161A-246D-996E-8A81-E6C6CF17979F}"/>
              </a:ext>
            </a:extLst>
          </p:cNvPr>
          <p:cNvPicPr>
            <a:picLocks noChangeAspect="1"/>
          </p:cNvPicPr>
          <p:nvPr/>
        </p:nvPicPr>
        <p:blipFill>
          <a:blip r:embed="rId3"/>
          <a:stretch>
            <a:fillRect/>
          </a:stretch>
        </p:blipFill>
        <p:spPr>
          <a:xfrm>
            <a:off x="8508441" y="4908600"/>
            <a:ext cx="3364633" cy="1282650"/>
          </a:xfrm>
          <a:prstGeom prst="rect">
            <a:avLst/>
          </a:prstGeom>
        </p:spPr>
      </p:pic>
      <p:pic>
        <p:nvPicPr>
          <p:cNvPr id="8" name="Picture 7">
            <a:extLst>
              <a:ext uri="{FF2B5EF4-FFF2-40B4-BE49-F238E27FC236}">
                <a16:creationId xmlns:a16="http://schemas.microsoft.com/office/drawing/2014/main" id="{79AEB2B7-45A3-9FD6-B061-4B88ABFA4BD9}"/>
              </a:ext>
            </a:extLst>
          </p:cNvPr>
          <p:cNvPicPr>
            <a:picLocks noChangeAspect="1"/>
          </p:cNvPicPr>
          <p:nvPr/>
        </p:nvPicPr>
        <p:blipFill>
          <a:blip r:embed="rId4"/>
          <a:stretch>
            <a:fillRect/>
          </a:stretch>
        </p:blipFill>
        <p:spPr>
          <a:xfrm>
            <a:off x="10100913" y="306915"/>
            <a:ext cx="1772161" cy="1772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F98C33-20FA-9233-52A2-CC1FDF13DEE4}"/>
              </a:ext>
            </a:extLst>
          </p:cNvPr>
          <p:cNvSpPr txBox="1"/>
          <p:nvPr/>
        </p:nvSpPr>
        <p:spPr>
          <a:xfrm>
            <a:off x="902229" y="1059178"/>
            <a:ext cx="8569854" cy="5109091"/>
          </a:xfrm>
          <a:prstGeom prst="rect">
            <a:avLst/>
          </a:prstGeom>
          <a:noFill/>
        </p:spPr>
        <p:txBody>
          <a:bodyPr wrap="square">
            <a:spAutoFit/>
          </a:bodyPr>
          <a:lstStyle/>
          <a:p>
            <a:r>
              <a:rPr lang="en-US" sz="2800" b="1" dirty="0">
                <a:solidFill>
                  <a:srgbClr val="0099FF"/>
                </a:solidFill>
              </a:rPr>
              <a:t>Assess</a:t>
            </a:r>
            <a:r>
              <a:rPr lang="en-US" dirty="0"/>
              <a:t> – This involves clearly </a:t>
            </a:r>
            <a:r>
              <a:rPr lang="en-US" dirty="0" err="1"/>
              <a:t>analysing</a:t>
            </a:r>
            <a:r>
              <a:rPr lang="en-US" dirty="0"/>
              <a:t> the child’s needs using the class teacher’s assessment and experience of working with the child, details of previous progress and attainment, comparisons with peers and national data, as well as the views and experience of parents and the child.</a:t>
            </a:r>
            <a:endParaRPr lang="en-GB" dirty="0"/>
          </a:p>
          <a:p>
            <a:endParaRPr lang="en-GB" dirty="0"/>
          </a:p>
          <a:p>
            <a:r>
              <a:rPr lang="en-US" sz="2800" b="1" dirty="0">
                <a:solidFill>
                  <a:srgbClr val="0099FF"/>
                </a:solidFill>
              </a:rPr>
              <a:t>Plan</a:t>
            </a:r>
            <a:r>
              <a:rPr lang="en-US" dirty="0"/>
              <a:t> – This stage identifies the barriers to learning, planning will involve consultation between the teacher, SENCO and parents to agree the adjustments, interventions and support that are required; the impact on progress, development and or </a:t>
            </a:r>
            <a:r>
              <a:rPr lang="en-US" dirty="0" err="1"/>
              <a:t>behaviour</a:t>
            </a:r>
            <a:r>
              <a:rPr lang="en-US" dirty="0"/>
              <a:t> that is expected</a:t>
            </a:r>
            <a:r>
              <a:rPr lang="en-GB" dirty="0"/>
              <a:t>. </a:t>
            </a:r>
          </a:p>
          <a:p>
            <a:r>
              <a:rPr lang="en-US" dirty="0"/>
              <a:t>Parental involvement may be sought, where appropriate, to reinforce or contribute to progress at home. All those working with the child, including support staff will be informed of their individual needs, the support that is being provided, any particular teaching strategies/approaches that are being employed and the outcomes that are being sought.</a:t>
            </a:r>
            <a:endParaRPr lang="en-GB" dirty="0"/>
          </a:p>
          <a:p>
            <a:endParaRPr lang="en-GB" dirty="0"/>
          </a:p>
          <a:p>
            <a:r>
              <a:rPr lang="en-GB" dirty="0"/>
              <a:t>These plans will be recorded by the class teacher using the online platform – </a:t>
            </a:r>
            <a:r>
              <a:rPr lang="en-GB" dirty="0" err="1">
                <a:hlinkClick r:id="rId2"/>
              </a:rPr>
              <a:t>Edukey</a:t>
            </a:r>
            <a:r>
              <a:rPr lang="en-GB" dirty="0"/>
              <a:t>, which parents will also have access to. </a:t>
            </a:r>
            <a:endParaRPr lang="en-US" dirty="0"/>
          </a:p>
        </p:txBody>
      </p:sp>
    </p:spTree>
    <p:extLst>
      <p:ext uri="{BB962C8B-B14F-4D97-AF65-F5344CB8AC3E}">
        <p14:creationId xmlns:p14="http://schemas.microsoft.com/office/powerpoint/2010/main" val="73491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CB2244-FF4D-0172-CA48-9DB745551A36}"/>
              </a:ext>
            </a:extLst>
          </p:cNvPr>
          <p:cNvSpPr txBox="1"/>
          <p:nvPr/>
        </p:nvSpPr>
        <p:spPr>
          <a:xfrm>
            <a:off x="497417" y="889844"/>
            <a:ext cx="8654519" cy="4555093"/>
          </a:xfrm>
          <a:prstGeom prst="rect">
            <a:avLst/>
          </a:prstGeom>
          <a:noFill/>
        </p:spPr>
        <p:txBody>
          <a:bodyPr wrap="square">
            <a:spAutoFit/>
          </a:bodyPr>
          <a:lstStyle/>
          <a:p>
            <a:r>
              <a:rPr lang="en-US" sz="2800" b="1" dirty="0">
                <a:solidFill>
                  <a:srgbClr val="0099FF"/>
                </a:solidFill>
              </a:rPr>
              <a:t>Do</a:t>
            </a:r>
            <a:r>
              <a:rPr lang="en-US" dirty="0"/>
              <a:t> – The class teacher remains responsible for working with the child on a day-to- day basis. They will retain responsibility even where the interventions may involve group or one-to-one teaching with other staff. The teacher will plan and assess the impact of support and interventions and ensure it links with classroom teaching. Support with further assessment of the pupil’s strengths and weaknesses, problem solving and advising of the implementation of effective support will be </a:t>
            </a:r>
            <a:r>
              <a:rPr lang="en-GB" dirty="0"/>
              <a:t>supported</a:t>
            </a:r>
            <a:r>
              <a:rPr lang="en-US" dirty="0"/>
              <a:t> by the SENCO.</a:t>
            </a:r>
            <a:endParaRPr lang="en-GB" dirty="0"/>
          </a:p>
          <a:p>
            <a:endParaRPr lang="en-GB" dirty="0"/>
          </a:p>
          <a:p>
            <a:r>
              <a:rPr lang="en-US" sz="2800" b="1" dirty="0">
                <a:solidFill>
                  <a:srgbClr val="0099FF"/>
                </a:solidFill>
              </a:rPr>
              <a:t>Review</a:t>
            </a:r>
            <a:r>
              <a:rPr lang="en-US" dirty="0"/>
              <a:t> – Reviews of a child’s progress will be made </a:t>
            </a:r>
            <a:r>
              <a:rPr lang="en-GB" dirty="0"/>
              <a:t>at least </a:t>
            </a:r>
            <a:r>
              <a:rPr lang="en-US" dirty="0"/>
              <a:t>termly. The review process will evaluate the impact and quality of the support and interventions. It will also take account of the views of the pupil and where necessary their parents. The class teacher</a:t>
            </a:r>
            <a:r>
              <a:rPr lang="en-GB" dirty="0"/>
              <a:t> </a:t>
            </a:r>
            <a:r>
              <a:rPr lang="en-US" dirty="0"/>
              <a:t>will revise the support and outcomes based on the child’s progress and development making any necessary amendments going forward</a:t>
            </a:r>
            <a:r>
              <a:rPr lang="en-GB" dirty="0"/>
              <a:t>. Reviews will be recorded on the child’s SEN  learning plan on the platform </a:t>
            </a:r>
            <a:r>
              <a:rPr lang="en-GB" dirty="0" err="1">
                <a:hlinkClick r:id="rId2"/>
              </a:rPr>
              <a:t>Edukey</a:t>
            </a:r>
            <a:r>
              <a:rPr lang="en-GB" dirty="0"/>
              <a:t>. </a:t>
            </a:r>
            <a:endParaRPr lang="en-US" dirty="0"/>
          </a:p>
        </p:txBody>
      </p:sp>
    </p:spTree>
    <p:extLst>
      <p:ext uri="{BB962C8B-B14F-4D97-AF65-F5344CB8AC3E}">
        <p14:creationId xmlns:p14="http://schemas.microsoft.com/office/powerpoint/2010/main" val="154495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AE617-E4AC-0488-85FC-2DEC5C8E6635}"/>
              </a:ext>
            </a:extLst>
          </p:cNvPr>
          <p:cNvPicPr>
            <a:picLocks noChangeAspect="1"/>
          </p:cNvPicPr>
          <p:nvPr/>
        </p:nvPicPr>
        <p:blipFill>
          <a:blip r:embed="rId2"/>
          <a:srcRect l="9875" t="15006" r="9096" b="37386"/>
          <a:stretch/>
        </p:blipFill>
        <p:spPr>
          <a:xfrm>
            <a:off x="106927" y="42333"/>
            <a:ext cx="9412446" cy="4148666"/>
          </a:xfrm>
          <a:prstGeom prst="rect">
            <a:avLst/>
          </a:prstGeom>
        </p:spPr>
      </p:pic>
      <p:pic>
        <p:nvPicPr>
          <p:cNvPr id="3" name="Picture 2">
            <a:extLst>
              <a:ext uri="{FF2B5EF4-FFF2-40B4-BE49-F238E27FC236}">
                <a16:creationId xmlns:a16="http://schemas.microsoft.com/office/drawing/2014/main" id="{1E3B8062-11C8-8708-C99D-F859157D1CE7}"/>
              </a:ext>
            </a:extLst>
          </p:cNvPr>
          <p:cNvPicPr>
            <a:picLocks noChangeAspect="1"/>
          </p:cNvPicPr>
          <p:nvPr/>
        </p:nvPicPr>
        <p:blipFill>
          <a:blip r:embed="rId3"/>
          <a:stretch>
            <a:fillRect/>
          </a:stretch>
        </p:blipFill>
        <p:spPr>
          <a:xfrm>
            <a:off x="901699" y="4337048"/>
            <a:ext cx="3715461" cy="2087035"/>
          </a:xfrm>
          <a:prstGeom prst="rect">
            <a:avLst/>
          </a:prstGeom>
        </p:spPr>
      </p:pic>
      <p:sp>
        <p:nvSpPr>
          <p:cNvPr id="4" name="TextBox 3">
            <a:hlinkClick r:id="rId4"/>
            <a:extLst>
              <a:ext uri="{FF2B5EF4-FFF2-40B4-BE49-F238E27FC236}">
                <a16:creationId xmlns:a16="http://schemas.microsoft.com/office/drawing/2014/main" id="{119C3DCD-9090-B6EB-452C-F496D81391A5}"/>
              </a:ext>
            </a:extLst>
          </p:cNvPr>
          <p:cNvSpPr txBox="1"/>
          <p:nvPr/>
        </p:nvSpPr>
        <p:spPr>
          <a:xfrm>
            <a:off x="4890557" y="4868332"/>
            <a:ext cx="3343276" cy="646331"/>
          </a:xfrm>
          <a:prstGeom prst="rect">
            <a:avLst/>
          </a:prstGeom>
          <a:noFill/>
        </p:spPr>
        <p:txBody>
          <a:bodyPr wrap="square" rtlCol="0">
            <a:spAutoFit/>
          </a:bodyPr>
          <a:lstStyle/>
          <a:p>
            <a:pPr algn="l"/>
            <a:r>
              <a:rPr lang="en-GB" dirty="0"/>
              <a:t>You can access Provision Map by clicking here.</a:t>
            </a:r>
            <a:endParaRPr lang="en-US" dirty="0"/>
          </a:p>
        </p:txBody>
      </p:sp>
    </p:spTree>
    <p:extLst>
      <p:ext uri="{BB962C8B-B14F-4D97-AF65-F5344CB8AC3E}">
        <p14:creationId xmlns:p14="http://schemas.microsoft.com/office/powerpoint/2010/main" val="21494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657" y="287767"/>
            <a:ext cx="7359861" cy="9602629"/>
          </a:xfrm>
          <a:prstGeom prst="rect">
            <a:avLst/>
          </a:prstGeom>
          <a:noFill/>
          <a:ln w="9525">
            <a:noFill/>
            <a:miter lim="800000"/>
            <a:headEnd/>
            <a:tailEnd/>
          </a:ln>
        </p:spPr>
        <p:txBody>
          <a:bodyPr wrap="square">
            <a:spAutoFit/>
          </a:bodyPr>
          <a:lstStyle/>
          <a:p>
            <a:r>
              <a:rPr lang="en-GB" sz="2800" b="1" u="sng" dirty="0">
                <a:solidFill>
                  <a:srgbClr val="0099FF"/>
                </a:solidFill>
                <a:latin typeface="+mj-lt"/>
                <a:cs typeface="Arial" panose="020B0604020202020204" pitchFamily="34" charset="0"/>
              </a:rPr>
              <a:t>How will school support my child?</a:t>
            </a:r>
          </a:p>
          <a:p>
            <a:pPr marL="342900" indent="-342900">
              <a:buFont typeface="Arial" panose="020B0604020202020204" pitchFamily="34" charset="0"/>
              <a:buChar char="•"/>
            </a:pPr>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Support  may be universal, targeted or specialist depending on the need of the child . The class teacher will oversee, plan and work with each child with SEND in their class to ensure that progress is made. </a:t>
            </a:r>
          </a:p>
          <a:p>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b="1" dirty="0">
                <a:latin typeface="+mj-lt"/>
                <a:cs typeface="Arial" panose="020B0604020202020204" pitchFamily="34" charset="0"/>
              </a:rPr>
              <a:t>Universal provision</a:t>
            </a:r>
            <a:r>
              <a:rPr lang="en-GB" sz="1600" dirty="0">
                <a:latin typeface="+mj-lt"/>
                <a:cs typeface="Arial" panose="020B0604020202020204" pitchFamily="34" charset="0"/>
              </a:rPr>
              <a:t>-</a:t>
            </a:r>
            <a:r>
              <a:rPr lang="en-GB" sz="1600" kern="1400" dirty="0">
                <a:solidFill>
                  <a:srgbClr val="000000"/>
                </a:solidFill>
                <a:latin typeface="+mj-lt"/>
                <a:cs typeface="Arial" panose="020B0604020202020204" pitchFamily="34" charset="0"/>
              </a:rPr>
              <a:t>Universal provision in schools and settings is what is in place for all pupils to enable them to make expected progress.  </a:t>
            </a:r>
          </a:p>
          <a:p>
            <a:pPr marL="342900" indent="-342900">
              <a:buFont typeface="Arial" panose="020B0604020202020204" pitchFamily="34" charset="0"/>
              <a:buChar char="•"/>
            </a:pPr>
            <a:r>
              <a:rPr lang="en-GB" sz="1600" b="1" kern="1400" dirty="0">
                <a:solidFill>
                  <a:srgbClr val="000000"/>
                </a:solidFill>
                <a:latin typeface="+mj-lt"/>
                <a:cs typeface="Arial" panose="020B0604020202020204" pitchFamily="34" charset="0"/>
              </a:rPr>
              <a:t>Targeted provision</a:t>
            </a:r>
            <a:r>
              <a:rPr lang="en-GB" sz="1600" kern="1400" dirty="0">
                <a:solidFill>
                  <a:srgbClr val="000000"/>
                </a:solidFill>
                <a:latin typeface="+mj-lt"/>
                <a:cs typeface="Arial" panose="020B0604020202020204" pitchFamily="34" charset="0"/>
              </a:rPr>
              <a:t>-Targeted support is additional, time-limited, tailored intervention support programmes.  Targeted support can be for any area of difficulty, including literacy, numeracy and behaviour. Pupils receiving targeted support do not necessarily have SEND. Universal support remains in place.</a:t>
            </a:r>
          </a:p>
          <a:p>
            <a:pPr marL="342900" indent="-342900">
              <a:buFont typeface="Arial" panose="020B0604020202020204" pitchFamily="34" charset="0"/>
              <a:buChar char="•"/>
            </a:pPr>
            <a:r>
              <a:rPr lang="en-GB" sz="1600" b="1" kern="1400" dirty="0">
                <a:solidFill>
                  <a:srgbClr val="000000"/>
                </a:solidFill>
                <a:latin typeface="+mj-lt"/>
                <a:cs typeface="Arial" panose="020B0604020202020204" pitchFamily="34" charset="0"/>
              </a:rPr>
              <a:t>Specialist provision</a:t>
            </a:r>
            <a:r>
              <a:rPr lang="en-GB" sz="1600" kern="1400" dirty="0">
                <a:solidFill>
                  <a:srgbClr val="000000"/>
                </a:solidFill>
                <a:latin typeface="+mj-lt"/>
                <a:cs typeface="Arial" panose="020B0604020202020204" pitchFamily="34" charset="0"/>
              </a:rPr>
              <a:t>- Specialist support refers to increasingly individualised SEND programmes.  </a:t>
            </a:r>
          </a:p>
          <a:p>
            <a:pPr marL="342900" indent="-342900">
              <a:buFont typeface="Arial" panose="020B0604020202020204" pitchFamily="34" charset="0"/>
              <a:buChar char="•"/>
            </a:pPr>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When additional equipment or support is needed this is looked at on an individual basis and matched to the needs of the children.  </a:t>
            </a:r>
          </a:p>
          <a:p>
            <a:endParaRPr lang="en-GB" sz="2400" b="1" dirty="0">
              <a:latin typeface="SassoonPrimaryInfant" pitchFamily="2" charset="0"/>
            </a:endParaRPr>
          </a:p>
          <a:p>
            <a:endParaRPr lang="en-GB" sz="2400" b="1" dirty="0">
              <a:solidFill>
                <a:srgbClr val="0099FF"/>
              </a:solidFill>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3" name="TextBox 2">
            <a:extLst>
              <a:ext uri="{FF2B5EF4-FFF2-40B4-BE49-F238E27FC236}">
                <a16:creationId xmlns:a16="http://schemas.microsoft.com/office/drawing/2014/main" id="{3AA299CE-7DF7-2997-3C62-E9AC7FD7A9E3}"/>
              </a:ext>
            </a:extLst>
          </p:cNvPr>
          <p:cNvSpPr txBox="1"/>
          <p:nvPr/>
        </p:nvSpPr>
        <p:spPr>
          <a:xfrm>
            <a:off x="534989" y="5384496"/>
            <a:ext cx="10603442" cy="646331"/>
          </a:xfrm>
          <a:prstGeom prst="rect">
            <a:avLst/>
          </a:prstGeom>
          <a:noFill/>
        </p:spPr>
        <p:txBody>
          <a:bodyPr wrap="square" rtlCol="0">
            <a:spAutoFit/>
          </a:bodyPr>
          <a:lstStyle/>
          <a:p>
            <a:pPr algn="l"/>
            <a:r>
              <a:rPr lang="en-GB" dirty="0"/>
              <a:t>All pupils will be provided with high quality teaching that is adapted to meet the needs of all learners. </a:t>
            </a:r>
            <a:endParaRPr lang="en-US" dirty="0"/>
          </a:p>
        </p:txBody>
      </p:sp>
      <p:pic>
        <p:nvPicPr>
          <p:cNvPr id="5" name="Picture 4">
            <a:extLst>
              <a:ext uri="{FF2B5EF4-FFF2-40B4-BE49-F238E27FC236}">
                <a16:creationId xmlns:a16="http://schemas.microsoft.com/office/drawing/2014/main" id="{D098FE4F-85D9-E298-8D5E-F1D43764AC8E}"/>
              </a:ext>
            </a:extLst>
          </p:cNvPr>
          <p:cNvPicPr>
            <a:picLocks noChangeAspect="1"/>
          </p:cNvPicPr>
          <p:nvPr/>
        </p:nvPicPr>
        <p:blipFill>
          <a:blip r:embed="rId2"/>
          <a:srcRect l="26495" t="30468" r="27412" b="21017"/>
          <a:stretch/>
        </p:blipFill>
        <p:spPr>
          <a:xfrm>
            <a:off x="7582518" y="0"/>
            <a:ext cx="4609482" cy="3639593"/>
          </a:xfrm>
          <a:prstGeom prst="rect">
            <a:avLst/>
          </a:prstGeom>
        </p:spPr>
      </p:pic>
    </p:spTree>
    <p:extLst>
      <p:ext uri="{BB962C8B-B14F-4D97-AF65-F5344CB8AC3E}">
        <p14:creationId xmlns:p14="http://schemas.microsoft.com/office/powerpoint/2010/main" val="64730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9CCBC-A20D-CF17-EFA8-C302EDFFEC1C}"/>
              </a:ext>
            </a:extLst>
          </p:cNvPr>
          <p:cNvSpPr txBox="1"/>
          <p:nvPr/>
        </p:nvSpPr>
        <p:spPr>
          <a:xfrm>
            <a:off x="584729" y="1694176"/>
            <a:ext cx="9215438" cy="4247317"/>
          </a:xfrm>
          <a:prstGeom prst="rect">
            <a:avLst/>
          </a:prstGeom>
          <a:noFill/>
        </p:spPr>
        <p:txBody>
          <a:bodyPr wrap="square">
            <a:spAutoFit/>
          </a:bodyPr>
          <a:lstStyle/>
          <a:p>
            <a:pPr algn="l"/>
            <a:r>
              <a:rPr lang="en-GB" b="0" i="0" u="none" strike="noStrike" dirty="0">
                <a:solidFill>
                  <a:srgbClr val="404040"/>
                </a:solidFill>
                <a:effectLst/>
                <a:latin typeface="Helvetica Neue" panose="02000503000000020004" pitchFamily="2"/>
              </a:rPr>
              <a:t>The </a:t>
            </a:r>
            <a:r>
              <a:rPr lang="en-GB" b="0" i="0" u="none" strike="noStrike" dirty="0">
                <a:solidFill>
                  <a:srgbClr val="404040"/>
                </a:solidFill>
                <a:effectLst/>
                <a:latin typeface="Helvetica Neue" panose="02000503000000020004" pitchFamily="2"/>
                <a:hlinkClick r:id="rId2"/>
              </a:rPr>
              <a:t>SEND Code of Practice</a:t>
            </a:r>
            <a:r>
              <a:rPr lang="en-GB" b="0" i="0" u="none" strike="noStrike" dirty="0">
                <a:solidFill>
                  <a:srgbClr val="404040"/>
                </a:solidFill>
                <a:effectLst/>
                <a:latin typeface="Helvetica Neue" panose="02000503000000020004" pitchFamily="2"/>
              </a:rPr>
              <a:t> categorises SEND into four broad areas of need – children may have difficulties in one area, or may have a range of needs (sometime called complex needs). </a:t>
            </a:r>
          </a:p>
          <a:p>
            <a:pPr algn="l"/>
            <a:endParaRPr lang="en-GB" b="0" i="0" u="none" strike="noStrike" dirty="0">
              <a:solidFill>
                <a:srgbClr val="404040"/>
              </a:solidFill>
              <a:effectLst/>
              <a:latin typeface="Helvetica Neue" panose="02000503000000020004" pitchFamily="2"/>
            </a:endParaRPr>
          </a:p>
          <a:p>
            <a:pPr algn="l"/>
            <a:r>
              <a:rPr lang="en-GB" b="0" i="0" u="none" strike="noStrike" dirty="0">
                <a:solidFill>
                  <a:srgbClr val="404040"/>
                </a:solidFill>
                <a:effectLst/>
                <a:latin typeface="Helvetica Neue" panose="02000503000000020004" pitchFamily="2"/>
              </a:rPr>
              <a:t>The four areas are:</a:t>
            </a:r>
          </a:p>
          <a:p>
            <a:pPr algn="l">
              <a:buFont typeface="Arial" panose="020B0604020202020204" pitchFamily="34" charset="0"/>
              <a:buChar char="•"/>
            </a:pPr>
            <a:r>
              <a:rPr lang="en-GB" b="0" i="0" u="none" strike="noStrike" dirty="0">
                <a:solidFill>
                  <a:srgbClr val="404040"/>
                </a:solidFill>
                <a:effectLst/>
                <a:latin typeface="Helvetica Neue" panose="02000503000000020004" pitchFamily="2"/>
                <a:hlinkClick r:id="rId3"/>
              </a:rPr>
              <a:t>Cognition and learning</a:t>
            </a:r>
            <a:br>
              <a:rPr lang="en-GB" b="0" i="0" u="none" strike="noStrike" dirty="0">
                <a:solidFill>
                  <a:srgbClr val="404040"/>
                </a:solidFill>
                <a:effectLst/>
                <a:latin typeface="Helvetica Neue" panose="02000503000000020004" pitchFamily="2"/>
              </a:rPr>
            </a:br>
            <a:r>
              <a:rPr lang="en-GB" b="0" i="0" u="none" strike="noStrike" dirty="0">
                <a:solidFill>
                  <a:srgbClr val="404040"/>
                </a:solidFill>
                <a:effectLst/>
                <a:latin typeface="Helvetica Neue" panose="02000503000000020004" pitchFamily="2"/>
              </a:rPr>
              <a:t>How children learn and think.</a:t>
            </a:r>
          </a:p>
          <a:p>
            <a:pPr algn="l">
              <a:buFont typeface="Arial" panose="020B0604020202020204" pitchFamily="34" charset="0"/>
              <a:buChar char="•"/>
            </a:pPr>
            <a:r>
              <a:rPr lang="en-GB" b="0" i="0" u="none" strike="noStrike" dirty="0">
                <a:solidFill>
                  <a:srgbClr val="404040"/>
                </a:solidFill>
                <a:effectLst/>
                <a:latin typeface="Helvetica Neue" panose="02000503000000020004" pitchFamily="2"/>
                <a:hlinkClick r:id="rId4"/>
              </a:rPr>
              <a:t>Communication and interaction</a:t>
            </a:r>
            <a:br>
              <a:rPr lang="en-GB" b="0" i="0" u="none" strike="noStrike" dirty="0">
                <a:solidFill>
                  <a:srgbClr val="404040"/>
                </a:solidFill>
                <a:effectLst/>
                <a:latin typeface="Helvetica Neue" panose="02000503000000020004" pitchFamily="2"/>
              </a:rPr>
            </a:br>
            <a:r>
              <a:rPr lang="en-GB" b="0" i="0" u="none" strike="noStrike" dirty="0">
                <a:solidFill>
                  <a:srgbClr val="404040"/>
                </a:solidFill>
                <a:effectLst/>
                <a:latin typeface="Helvetica Neue" panose="02000503000000020004" pitchFamily="2"/>
              </a:rPr>
              <a:t>How children communicate with others, their relationships and social skills.</a:t>
            </a:r>
          </a:p>
          <a:p>
            <a:pPr algn="l">
              <a:buFont typeface="Arial" panose="020B0604020202020204" pitchFamily="34" charset="0"/>
              <a:buChar char="•"/>
            </a:pPr>
            <a:r>
              <a:rPr lang="en-GB" b="0" i="0" u="none" strike="noStrike" dirty="0">
                <a:solidFill>
                  <a:srgbClr val="404040"/>
                </a:solidFill>
                <a:effectLst/>
                <a:latin typeface="Helvetica Neue" panose="02000503000000020004" pitchFamily="2"/>
                <a:hlinkClick r:id="rId5"/>
              </a:rPr>
              <a:t>Sensory and/or physical needs</a:t>
            </a:r>
            <a:br>
              <a:rPr lang="en-GB" b="0" i="0" u="none" strike="noStrike" dirty="0">
                <a:solidFill>
                  <a:srgbClr val="404040"/>
                </a:solidFill>
                <a:effectLst/>
                <a:latin typeface="Helvetica Neue" panose="02000503000000020004" pitchFamily="2"/>
              </a:rPr>
            </a:br>
            <a:r>
              <a:rPr lang="en-GB" b="0" i="0" u="none" strike="noStrike" dirty="0">
                <a:solidFill>
                  <a:srgbClr val="404040"/>
                </a:solidFill>
                <a:effectLst/>
                <a:latin typeface="Helvetica Neue" panose="02000503000000020004" pitchFamily="2"/>
              </a:rPr>
              <a:t>Sensory issues include hearing and visual impairments (or sometimes both), Physical problems include physical disabilities, and motor skills difficulties.</a:t>
            </a:r>
          </a:p>
          <a:p>
            <a:pPr algn="l">
              <a:buFont typeface="Arial" panose="020B0604020202020204" pitchFamily="34" charset="0"/>
              <a:buChar char="•"/>
            </a:pPr>
            <a:r>
              <a:rPr lang="en-GB" b="0" i="0" u="none" strike="noStrike" dirty="0">
                <a:solidFill>
                  <a:srgbClr val="404040"/>
                </a:solidFill>
                <a:effectLst/>
                <a:latin typeface="Helvetica Neue" panose="02000503000000020004" pitchFamily="2"/>
                <a:hlinkClick r:id="rId6"/>
              </a:rPr>
              <a:t>Social, emotional and mental health (SEMH)</a:t>
            </a:r>
            <a:br>
              <a:rPr lang="en-GB" b="0" i="0" u="none" strike="noStrike" dirty="0">
                <a:solidFill>
                  <a:srgbClr val="404040"/>
                </a:solidFill>
                <a:effectLst/>
                <a:latin typeface="Helvetica Neue" panose="02000503000000020004" pitchFamily="2"/>
              </a:rPr>
            </a:br>
            <a:r>
              <a:rPr lang="en-GB" b="0" i="0" u="none" strike="noStrike" dirty="0">
                <a:solidFill>
                  <a:srgbClr val="404040"/>
                </a:solidFill>
                <a:effectLst/>
                <a:latin typeface="Helvetica Neue" panose="02000503000000020004" pitchFamily="2"/>
              </a:rPr>
              <a:t>SEMH covers a range of problems, including mental health difficulties, ADHD or social anxiety, confidence or self-esteem issues.</a:t>
            </a:r>
          </a:p>
        </p:txBody>
      </p:sp>
      <p:sp>
        <p:nvSpPr>
          <p:cNvPr id="5" name="TextBox 4">
            <a:extLst>
              <a:ext uri="{FF2B5EF4-FFF2-40B4-BE49-F238E27FC236}">
                <a16:creationId xmlns:a16="http://schemas.microsoft.com/office/drawing/2014/main" id="{85244456-2B06-0312-8E20-C09EE8C97ADD}"/>
              </a:ext>
            </a:extLst>
          </p:cNvPr>
          <p:cNvSpPr txBox="1"/>
          <p:nvPr/>
        </p:nvSpPr>
        <p:spPr>
          <a:xfrm>
            <a:off x="658813" y="547175"/>
            <a:ext cx="6101290" cy="400110"/>
          </a:xfrm>
          <a:prstGeom prst="rect">
            <a:avLst/>
          </a:prstGeom>
          <a:noFill/>
        </p:spPr>
        <p:txBody>
          <a:bodyPr wrap="square">
            <a:spAutoFit/>
          </a:bodyPr>
          <a:lstStyle/>
          <a:p>
            <a:r>
              <a:rPr lang="en-GB" sz="2000" b="1" u="sng" dirty="0">
                <a:solidFill>
                  <a:srgbClr val="0099FF"/>
                </a:solidFill>
                <a:latin typeface="+mj-lt"/>
                <a:cs typeface="Arial" panose="020B0604020202020204" pitchFamily="34" charset="0"/>
              </a:rPr>
              <a:t>Which type of needs does the school support? </a:t>
            </a:r>
            <a:endParaRPr lang="en-US" sz="2000" dirty="0"/>
          </a:p>
        </p:txBody>
      </p:sp>
    </p:spTree>
    <p:extLst>
      <p:ext uri="{BB962C8B-B14F-4D97-AF65-F5344CB8AC3E}">
        <p14:creationId xmlns:p14="http://schemas.microsoft.com/office/powerpoint/2010/main" val="141289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3F31F-09FE-4FE8-9619-D45CC2169A52}"/>
              </a:ext>
            </a:extLst>
          </p:cNvPr>
          <p:cNvPicPr>
            <a:picLocks noChangeAspect="1"/>
          </p:cNvPicPr>
          <p:nvPr/>
        </p:nvPicPr>
        <p:blipFill>
          <a:blip r:embed="rId2"/>
          <a:srcRect l="20401" t="12565" r="17796" b="30062"/>
          <a:stretch/>
        </p:blipFill>
        <p:spPr>
          <a:xfrm>
            <a:off x="371145" y="190500"/>
            <a:ext cx="9005687" cy="6271695"/>
          </a:xfrm>
          <a:prstGeom prst="rect">
            <a:avLst/>
          </a:prstGeom>
        </p:spPr>
      </p:pic>
    </p:spTree>
    <p:extLst>
      <p:ext uri="{BB962C8B-B14F-4D97-AF65-F5344CB8AC3E}">
        <p14:creationId xmlns:p14="http://schemas.microsoft.com/office/powerpoint/2010/main" val="423046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80FA9B-43A9-86A1-1E91-44A1A50D5660}"/>
              </a:ext>
            </a:extLst>
          </p:cNvPr>
          <p:cNvSpPr txBox="1"/>
          <p:nvPr/>
        </p:nvSpPr>
        <p:spPr>
          <a:xfrm>
            <a:off x="87312" y="81509"/>
            <a:ext cx="11374437" cy="1261884"/>
          </a:xfrm>
          <a:prstGeom prst="rect">
            <a:avLst/>
          </a:prstGeom>
          <a:noFill/>
        </p:spPr>
        <p:txBody>
          <a:bodyPr wrap="square">
            <a:spAutoFit/>
          </a:bodyPr>
          <a:lstStyle/>
          <a:p>
            <a:r>
              <a:rPr lang="en-GB" sz="2000" b="1" u="sng" dirty="0">
                <a:solidFill>
                  <a:srgbClr val="0099FF"/>
                </a:solidFill>
                <a:latin typeface="+mj-lt"/>
                <a:cs typeface="Arial" panose="020B0604020202020204" pitchFamily="34" charset="0"/>
              </a:rPr>
              <a:t>How does the school support Cognition and learning needs? </a:t>
            </a:r>
          </a:p>
          <a:p>
            <a:endParaRPr lang="en-GB" sz="2000" b="1" u="sng" dirty="0">
              <a:solidFill>
                <a:srgbClr val="0099FF"/>
              </a:solidFill>
              <a:latin typeface="+mj-lt"/>
              <a:cs typeface="Arial" panose="020B0604020202020204" pitchFamily="34" charset="0"/>
            </a:endParaRPr>
          </a:p>
          <a:p>
            <a:r>
              <a:rPr lang="en-GB" dirty="0">
                <a:solidFill>
                  <a:srgbClr val="0099FF"/>
                </a:solidFill>
                <a:latin typeface="+mj-lt"/>
                <a:cs typeface="Arial" panose="020B0604020202020204" pitchFamily="34" charset="0"/>
              </a:rPr>
              <a:t>Below are some examples of the types of support available. This list is not exhaustive and at Wave 3 guided by outside agency advice. </a:t>
            </a:r>
            <a:endParaRPr lang="en-US" dirty="0"/>
          </a:p>
        </p:txBody>
      </p:sp>
      <p:graphicFrame>
        <p:nvGraphicFramePr>
          <p:cNvPr id="6" name="Table 5">
            <a:extLst>
              <a:ext uri="{FF2B5EF4-FFF2-40B4-BE49-F238E27FC236}">
                <a16:creationId xmlns:a16="http://schemas.microsoft.com/office/drawing/2014/main" id="{E9B95CDA-BB40-BFB8-355D-1F763E775B22}"/>
              </a:ext>
            </a:extLst>
          </p:cNvPr>
          <p:cNvGraphicFramePr>
            <a:graphicFrameLocks noGrp="1"/>
          </p:cNvGraphicFramePr>
          <p:nvPr>
            <p:extLst>
              <p:ext uri="{D42A27DB-BD31-4B8C-83A1-F6EECF244321}">
                <p14:modId xmlns:p14="http://schemas.microsoft.com/office/powerpoint/2010/main" val="550202821"/>
              </p:ext>
            </p:extLst>
          </p:nvPr>
        </p:nvGraphicFramePr>
        <p:xfrm>
          <a:off x="372388" y="1431485"/>
          <a:ext cx="9519999" cy="5345006"/>
        </p:xfrm>
        <a:graphic>
          <a:graphicData uri="http://schemas.openxmlformats.org/drawingml/2006/table">
            <a:tbl>
              <a:tblPr firstRow="1" bandRow="1">
                <a:tableStyleId>{5C22544A-7EE6-4342-B048-85BDC9FD1C3A}</a:tableStyleId>
              </a:tblPr>
              <a:tblGrid>
                <a:gridCol w="3285333">
                  <a:extLst>
                    <a:ext uri="{9D8B030D-6E8A-4147-A177-3AD203B41FA5}">
                      <a16:colId xmlns:a16="http://schemas.microsoft.com/office/drawing/2014/main" val="3372767841"/>
                    </a:ext>
                  </a:extLst>
                </a:gridCol>
                <a:gridCol w="3525333">
                  <a:extLst>
                    <a:ext uri="{9D8B030D-6E8A-4147-A177-3AD203B41FA5}">
                      <a16:colId xmlns:a16="http://schemas.microsoft.com/office/drawing/2014/main" val="3402281817"/>
                    </a:ext>
                  </a:extLst>
                </a:gridCol>
                <a:gridCol w="2709333">
                  <a:extLst>
                    <a:ext uri="{9D8B030D-6E8A-4147-A177-3AD203B41FA5}">
                      <a16:colId xmlns:a16="http://schemas.microsoft.com/office/drawing/2014/main" val="3161210735"/>
                    </a:ext>
                  </a:extLst>
                </a:gridCol>
              </a:tblGrid>
              <a:tr h="732927">
                <a:tc>
                  <a:txBody>
                    <a:bodyPr/>
                    <a:lstStyle/>
                    <a:p>
                      <a:r>
                        <a:rPr lang="en-GB" dirty="0"/>
                        <a:t>Wave 1 – Universal </a:t>
                      </a:r>
                      <a:endParaRPr lang="en-US" dirty="0"/>
                    </a:p>
                  </a:txBody>
                  <a:tcPr>
                    <a:solidFill>
                      <a:schemeClr val="accent1">
                        <a:lumMod val="75000"/>
                      </a:schemeClr>
                    </a:solidFill>
                  </a:tcPr>
                </a:tc>
                <a:tc>
                  <a:txBody>
                    <a:bodyPr/>
                    <a:lstStyle/>
                    <a:p>
                      <a:r>
                        <a:rPr lang="en-GB" dirty="0"/>
                        <a:t>Wave 2 – targeted </a:t>
                      </a:r>
                      <a:endParaRPr lang="en-US" dirty="0"/>
                    </a:p>
                  </a:txBody>
                  <a:tcPr>
                    <a:solidFill>
                      <a:schemeClr val="accent1">
                        <a:lumMod val="60000"/>
                        <a:lumOff val="40000"/>
                      </a:schemeClr>
                    </a:solidFill>
                  </a:tcPr>
                </a:tc>
                <a:tc>
                  <a:txBody>
                    <a:bodyPr/>
                    <a:lstStyle/>
                    <a:p>
                      <a:r>
                        <a:rPr lang="en-GB" dirty="0"/>
                        <a:t>Wave 3 – Specialist </a:t>
                      </a:r>
                      <a:endParaRPr lang="en-US" dirty="0"/>
                    </a:p>
                  </a:txBody>
                  <a:tcPr>
                    <a:solidFill>
                      <a:schemeClr val="accent1">
                        <a:lumMod val="20000"/>
                        <a:lumOff val="80000"/>
                      </a:schemeClr>
                    </a:solidFill>
                  </a:tcPr>
                </a:tc>
                <a:extLst>
                  <a:ext uri="{0D108BD9-81ED-4DB2-BD59-A6C34878D82A}">
                    <a16:rowId xmlns:a16="http://schemas.microsoft.com/office/drawing/2014/main" val="2038584226"/>
                  </a:ext>
                </a:extLst>
              </a:tr>
              <a:tr h="4612079">
                <a:tc>
                  <a:txBody>
                    <a:bodyPr/>
                    <a:lstStyle/>
                    <a:p>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High aspirations and expectations for all learners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Building upon previous learning to enable learners to remember long term content</a:t>
                      </a:r>
                      <a:endParaRPr lang="en-GB" sz="1200" dirty="0">
                        <a:latin typeface="Arial" panose="020B0604020202020204" pitchFamily="34" charset="0"/>
                        <a:cs typeface="Arial" panose="020B0604020202020204" pitchFamily="34" charset="0"/>
                      </a:endParaRPr>
                    </a:p>
                    <a:p>
                      <a:r>
                        <a:rPr lang="en-GB" sz="1200" b="0" i="0" u="none" strike="noStrike" dirty="0">
                          <a:solidFill>
                            <a:srgbClr val="000000"/>
                          </a:solidFill>
                          <a:effectLst/>
                          <a:latin typeface="Arial" panose="020B0604020202020204" pitchFamily="34" charset="0"/>
                          <a:cs typeface="Arial" panose="020B0604020202020204" pitchFamily="34" charset="0"/>
                        </a:rPr>
                        <a:t>Modelling- I do, we do, you do,</a:t>
                      </a:r>
                    </a:p>
                    <a:p>
                      <a:r>
                        <a:rPr lang="en-GB" sz="1200" b="0" i="0" u="none" strike="noStrike" dirty="0">
                          <a:solidFill>
                            <a:srgbClr val="000000"/>
                          </a:solidFill>
                          <a:effectLst/>
                          <a:latin typeface="Arial" panose="020B0604020202020204" pitchFamily="34" charset="0"/>
                          <a:cs typeface="Arial" panose="020B0604020202020204" pitchFamily="34" charset="0"/>
                        </a:rPr>
                        <a:t>Working walls</a:t>
                      </a:r>
                    </a:p>
                    <a:p>
                      <a:r>
                        <a:rPr lang="en-GB" sz="1200" b="0" i="0" u="none" strike="noStrike" dirty="0">
                          <a:solidFill>
                            <a:srgbClr val="000000"/>
                          </a:solidFill>
                          <a:effectLst/>
                          <a:latin typeface="Arial" panose="020B0604020202020204" pitchFamily="34" charset="0"/>
                          <a:cs typeface="Arial" panose="020B0604020202020204" pitchFamily="34" charset="0"/>
                        </a:rPr>
                        <a:t>Alphabet strips, Phoneme mats, Key word mats</a:t>
                      </a:r>
                    </a:p>
                    <a:p>
                      <a:r>
                        <a:rPr lang="en-GB" sz="1200" b="0" i="0" u="none" strike="noStrike" dirty="0">
                          <a:solidFill>
                            <a:srgbClr val="000000"/>
                          </a:solidFill>
                          <a:effectLst/>
                          <a:latin typeface="Arial" panose="020B0604020202020204" pitchFamily="34" charset="0"/>
                          <a:cs typeface="Arial" panose="020B0604020202020204" pitchFamily="34" charset="0"/>
                        </a:rPr>
                        <a:t>Chunk instructions and information</a:t>
                      </a:r>
                    </a:p>
                    <a:p>
                      <a:r>
                        <a:rPr lang="en-GB" sz="1200" b="0" i="0" u="none" strike="noStrike" dirty="0">
                          <a:solidFill>
                            <a:srgbClr val="000000"/>
                          </a:solidFill>
                          <a:effectLst/>
                          <a:latin typeface="Arial" panose="020B0604020202020204" pitchFamily="34" charset="0"/>
                          <a:cs typeface="Arial" panose="020B0604020202020204" pitchFamily="34" charset="0"/>
                        </a:rPr>
                        <a:t>Check understanding e.g. Learners to repeat back instructions</a:t>
                      </a:r>
                    </a:p>
                    <a:p>
                      <a:r>
                        <a:rPr lang="en-GB" sz="1200" b="0" i="0" u="none" strike="noStrike" dirty="0">
                          <a:solidFill>
                            <a:srgbClr val="000000"/>
                          </a:solidFill>
                          <a:effectLst/>
                          <a:latin typeface="Arial" panose="020B0604020202020204" pitchFamily="34" charset="0"/>
                          <a:cs typeface="Arial" panose="020B0604020202020204" pitchFamily="34" charset="0"/>
                        </a:rPr>
                        <a:t>Visual cues</a:t>
                      </a:r>
                    </a:p>
                    <a:p>
                      <a:r>
                        <a:rPr lang="en-GB" sz="1200" b="0" i="0" u="none" strike="noStrike" dirty="0">
                          <a:solidFill>
                            <a:srgbClr val="000000"/>
                          </a:solidFill>
                          <a:effectLst/>
                          <a:latin typeface="Arial" panose="020B0604020202020204" pitchFamily="34" charset="0"/>
                          <a:cs typeface="Arial" panose="020B0604020202020204" pitchFamily="34" charset="0"/>
                        </a:rPr>
                        <a:t>Processing time</a:t>
                      </a:r>
                    </a:p>
                    <a:p>
                      <a:r>
                        <a:rPr lang="en-GB" sz="1200" b="0" i="0" u="none" strike="noStrike" dirty="0">
                          <a:solidFill>
                            <a:srgbClr val="000000"/>
                          </a:solidFill>
                          <a:effectLst/>
                          <a:latin typeface="Arial" panose="020B0604020202020204" pitchFamily="34" charset="0"/>
                          <a:cs typeface="Arial" panose="020B0604020202020204" pitchFamily="34" charset="0"/>
                        </a:rPr>
                        <a:t>A variety of recording methods</a:t>
                      </a:r>
                    </a:p>
                    <a:p>
                      <a:r>
                        <a:rPr lang="en-GB" sz="1200" b="0" i="0" u="none" strike="noStrike" dirty="0">
                          <a:solidFill>
                            <a:srgbClr val="000000"/>
                          </a:solidFill>
                          <a:effectLst/>
                          <a:latin typeface="Arial" panose="020B0604020202020204" pitchFamily="34" charset="0"/>
                          <a:cs typeface="Arial" panose="020B0604020202020204" pitchFamily="34" charset="0"/>
                        </a:rPr>
                        <a:t>Scaffolding e.g. Writing frames</a:t>
                      </a:r>
                    </a:p>
                    <a:p>
                      <a:r>
                        <a:rPr lang="en-GB" sz="1200" b="0" i="0" u="none" strike="noStrike" dirty="0" err="1">
                          <a:solidFill>
                            <a:srgbClr val="000000"/>
                          </a:solidFill>
                          <a:effectLst/>
                          <a:latin typeface="Arial" panose="020B0604020202020204" pitchFamily="34" charset="0"/>
                          <a:cs typeface="Arial" panose="020B0604020202020204" pitchFamily="34" charset="0"/>
                        </a:rPr>
                        <a:t>Manipulatives</a:t>
                      </a:r>
                      <a:r>
                        <a:rPr lang="en-GB" sz="1200" b="0" i="0" u="none" strike="noStrike" dirty="0">
                          <a:solidFill>
                            <a:srgbClr val="000000"/>
                          </a:solidFill>
                          <a:effectLst/>
                          <a:latin typeface="Arial" panose="020B0604020202020204" pitchFamily="34" charset="0"/>
                          <a:cs typeface="Arial" panose="020B0604020202020204" pitchFamily="34" charset="0"/>
                        </a:rPr>
                        <a:t>/concrete resources</a:t>
                      </a:r>
                    </a:p>
                    <a:p>
                      <a:r>
                        <a:rPr lang="en-GB" sz="1200" b="0" i="0" u="none" strike="noStrike" dirty="0">
                          <a:solidFill>
                            <a:srgbClr val="000000"/>
                          </a:solidFill>
                          <a:effectLst/>
                          <a:latin typeface="Arial" panose="020B0604020202020204" pitchFamily="34" charset="0"/>
                          <a:cs typeface="Arial" panose="020B0604020202020204" pitchFamily="34" charset="0"/>
                        </a:rPr>
                        <a:t>Visual timetables/ timetables</a:t>
                      </a:r>
                    </a:p>
                    <a:p>
                      <a:r>
                        <a:rPr lang="en-GB" sz="1200" b="0" i="0" u="none" strike="noStrike" dirty="0">
                          <a:solidFill>
                            <a:srgbClr val="000000"/>
                          </a:solidFill>
                          <a:effectLst/>
                          <a:latin typeface="Arial" panose="020B0604020202020204" pitchFamily="34" charset="0"/>
                          <a:cs typeface="Arial" panose="020B0604020202020204" pitchFamily="34" charset="0"/>
                        </a:rPr>
                        <a:t>Dual coding e.g. diagrams and pictures to add meaning</a:t>
                      </a:r>
                    </a:p>
                    <a:p>
                      <a:r>
                        <a:rPr lang="en-GB" sz="1200" b="0" i="0" u="none" strike="noStrike" dirty="0">
                          <a:solidFill>
                            <a:srgbClr val="000000"/>
                          </a:solidFill>
                          <a:effectLst/>
                          <a:latin typeface="Arial" panose="020B0604020202020204" pitchFamily="34" charset="0"/>
                          <a:cs typeface="Arial" panose="020B0604020202020204" pitchFamily="34" charset="0"/>
                        </a:rPr>
                        <a:t>Minimise copying from the board</a:t>
                      </a:r>
                    </a:p>
                    <a:p>
                      <a:r>
                        <a:rPr lang="en-GB" sz="1200" b="0" i="0" u="none" strike="noStrike" dirty="0">
                          <a:solidFill>
                            <a:srgbClr val="000000"/>
                          </a:solidFill>
                          <a:effectLst/>
                          <a:latin typeface="Arial" panose="020B0604020202020204" pitchFamily="34" charset="0"/>
                          <a:cs typeface="Arial" panose="020B0604020202020204" pitchFamily="34" charset="0"/>
                        </a:rPr>
                        <a:t>Reduce distractions</a:t>
                      </a:r>
                    </a:p>
                  </a:txBody>
                  <a:tcPr/>
                </a:tc>
                <a:tc>
                  <a:txBody>
                    <a:bodyPr/>
                    <a:lstStyle/>
                    <a:p>
                      <a:endParaRPr lang="en-GB" sz="1400" dirty="0"/>
                    </a:p>
                    <a:p>
                      <a:r>
                        <a:rPr lang="en-GB" sz="1000" b="0" i="0" u="none" strike="noStrike" dirty="0">
                          <a:solidFill>
                            <a:srgbClr val="000000"/>
                          </a:solidFill>
                          <a:effectLst/>
                          <a:latin typeface="Arial" panose="020B0604020202020204" pitchFamily="34" charset="0"/>
                          <a:cs typeface="Arial" panose="020B0604020202020204" pitchFamily="34" charset="0"/>
                        </a:rPr>
                        <a:t>Individual workstation</a:t>
                      </a:r>
                    </a:p>
                    <a:p>
                      <a:r>
                        <a:rPr lang="en-GB" sz="1000" b="0" i="0" u="none" strike="noStrike" dirty="0">
                          <a:solidFill>
                            <a:srgbClr val="000000"/>
                          </a:solidFill>
                          <a:effectLst/>
                          <a:latin typeface="Arial" panose="020B0604020202020204" pitchFamily="34" charset="0"/>
                          <a:cs typeface="Arial" panose="020B0604020202020204" pitchFamily="34" charset="0"/>
                        </a:rPr>
                        <a:t>Allow additional time to complete tasks</a:t>
                      </a:r>
                    </a:p>
                    <a:p>
                      <a:r>
                        <a:rPr lang="en-GB" sz="1000" b="0" i="0" u="none" strike="noStrike" dirty="0">
                          <a:solidFill>
                            <a:srgbClr val="000000"/>
                          </a:solidFill>
                          <a:effectLst/>
                          <a:latin typeface="Arial" panose="020B0604020202020204" pitchFamily="34" charset="0"/>
                          <a:cs typeface="Arial" panose="020B0604020202020204" pitchFamily="34" charset="0"/>
                        </a:rPr>
                        <a:t>Alternative options of recording</a:t>
                      </a:r>
                    </a:p>
                    <a:p>
                      <a:r>
                        <a:rPr lang="en-GB" sz="1000" b="0" i="0" u="none" strike="noStrike" dirty="0">
                          <a:solidFill>
                            <a:srgbClr val="000000"/>
                          </a:solidFill>
                          <a:effectLst/>
                          <a:latin typeface="Arial" panose="020B0604020202020204" pitchFamily="34" charset="0"/>
                          <a:cs typeface="Arial" panose="020B0604020202020204" pitchFamily="34" charset="0"/>
                        </a:rPr>
                        <a:t>Small group pre-teaching vocabulary or skill</a:t>
                      </a:r>
                    </a:p>
                    <a:p>
                      <a:r>
                        <a:rPr lang="en-GB" sz="1000" b="0" i="0" u="none" strike="noStrike" dirty="0">
                          <a:solidFill>
                            <a:srgbClr val="000000"/>
                          </a:solidFill>
                          <a:effectLst/>
                          <a:latin typeface="Arial" panose="020B0604020202020204" pitchFamily="34" charset="0"/>
                          <a:cs typeface="Arial" panose="020B0604020202020204" pitchFamily="34" charset="0"/>
                        </a:rPr>
                        <a:t>Small group post-teaching to embed class teaching</a:t>
                      </a:r>
                    </a:p>
                    <a:p>
                      <a:r>
                        <a:rPr lang="en-GB" sz="1000" b="0" i="0" u="none" strike="noStrike" dirty="0">
                          <a:solidFill>
                            <a:srgbClr val="000000"/>
                          </a:solidFill>
                          <a:effectLst/>
                          <a:latin typeface="Arial" panose="020B0604020202020204" pitchFamily="34" charset="0"/>
                          <a:cs typeface="Arial" panose="020B0604020202020204" pitchFamily="34" charset="0"/>
                        </a:rPr>
                        <a:t>Interventions for specific skills e.g.,</a:t>
                      </a:r>
                    </a:p>
                    <a:p>
                      <a:r>
                        <a:rPr lang="en-GB" sz="1000" b="0" i="0" u="none" strike="noStrike" dirty="0">
                          <a:solidFill>
                            <a:srgbClr val="000000"/>
                          </a:solidFill>
                          <a:effectLst/>
                          <a:latin typeface="Arial" panose="020B0604020202020204" pitchFamily="34" charset="0"/>
                          <a:cs typeface="Arial" panose="020B0604020202020204" pitchFamily="34" charset="0"/>
                        </a:rPr>
                        <a:t>➢ Phonics </a:t>
                      </a:r>
                      <a:br>
                        <a:rPr lang="en-GB" sz="1000" b="0" i="0" u="none" strike="noStrike" dirty="0">
                          <a:solidFill>
                            <a:srgbClr val="000000"/>
                          </a:solidFill>
                          <a:effectLst/>
                          <a:latin typeface="Arial" panose="020B0604020202020204" pitchFamily="34" charset="0"/>
                          <a:cs typeface="Arial" panose="020B0604020202020204" pitchFamily="34" charset="0"/>
                        </a:rPr>
                      </a:br>
                      <a:r>
                        <a:rPr lang="en-GB" sz="1000" b="0" i="0" u="none" strike="noStrike" dirty="0">
                          <a:solidFill>
                            <a:srgbClr val="000000"/>
                          </a:solidFill>
                          <a:effectLst/>
                          <a:latin typeface="Arial" panose="020B0604020202020204" pitchFamily="34" charset="0"/>
                          <a:cs typeface="Arial" panose="020B0604020202020204" pitchFamily="34" charset="0"/>
                        </a:rPr>
                        <a:t>➢ Reading/writing/maths</a:t>
                      </a:r>
                      <a:br>
                        <a:rPr lang="en-GB" sz="1000" b="0" i="0" u="none" strike="noStrike" dirty="0">
                          <a:solidFill>
                            <a:srgbClr val="000000"/>
                          </a:solidFill>
                          <a:effectLst/>
                          <a:latin typeface="Arial" panose="020B0604020202020204" pitchFamily="34" charset="0"/>
                          <a:cs typeface="Arial" panose="020B0604020202020204" pitchFamily="34" charset="0"/>
                        </a:rPr>
                      </a:br>
                      <a:r>
                        <a:rPr lang="en-GB" sz="1000" b="0" i="0" u="none" strike="noStrike" dirty="0">
                          <a:solidFill>
                            <a:srgbClr val="000000"/>
                          </a:solidFill>
                          <a:effectLst/>
                          <a:latin typeface="Arial" panose="020B0604020202020204" pitchFamily="34" charset="0"/>
                          <a:cs typeface="Arial" panose="020B0604020202020204" pitchFamily="34" charset="0"/>
                        </a:rPr>
                        <a:t>➢ Precision teaching/ EPS literacy approach to reading / spelling</a:t>
                      </a:r>
                    </a:p>
                    <a:p>
                      <a:r>
                        <a:rPr lang="en-GB" sz="1000" b="0" i="0" u="none" strike="noStrike" dirty="0">
                          <a:solidFill>
                            <a:srgbClr val="000000"/>
                          </a:solidFill>
                          <a:effectLst/>
                          <a:latin typeface="Arial" panose="020B0604020202020204" pitchFamily="34" charset="0"/>
                          <a:cs typeface="Arial" panose="020B0604020202020204" pitchFamily="34" charset="0"/>
                        </a:rPr>
                        <a:t>➢</a:t>
                      </a:r>
                      <a:r>
                        <a:rPr lang="en-GB" sz="1000" dirty="0" err="1"/>
                        <a:t>Nessy</a:t>
                      </a:r>
                      <a:r>
                        <a:rPr lang="en-GB" sz="1000" dirty="0"/>
                        <a:t> Programme – typing, reading, spelling and maths </a:t>
                      </a:r>
                    </a:p>
                    <a:p>
                      <a:endParaRPr lang="en-GB" sz="1000" b="0" i="0" u="none" strike="noStrike" dirty="0">
                        <a:solidFill>
                          <a:srgbClr val="000000"/>
                        </a:solidFill>
                        <a:effectLst/>
                        <a:latin typeface="Arial" panose="020B0604020202020204" pitchFamily="34" charset="0"/>
                        <a:cs typeface="Arial" panose="020B0604020202020204" pitchFamily="34" charset="0"/>
                      </a:endParaRPr>
                    </a:p>
                    <a:p>
                      <a:r>
                        <a:rPr lang="en-GB" sz="1000" b="0" i="0" u="none" strike="noStrike" dirty="0">
                          <a:solidFill>
                            <a:srgbClr val="000000"/>
                          </a:solidFill>
                          <a:effectLst/>
                          <a:latin typeface="Arial" panose="020B0604020202020204" pitchFamily="34" charset="0"/>
                          <a:cs typeface="Arial" panose="020B0604020202020204" pitchFamily="34" charset="0"/>
                        </a:rPr>
                        <a:t>Colourful semantics</a:t>
                      </a:r>
                      <a:br>
                        <a:rPr lang="en-GB" sz="1000" b="0" i="0" u="none" strike="noStrike" dirty="0">
                          <a:solidFill>
                            <a:srgbClr val="000000"/>
                          </a:solidFill>
                          <a:effectLst/>
                          <a:latin typeface="Arial" panose="020B0604020202020204" pitchFamily="34" charset="0"/>
                          <a:cs typeface="Arial" panose="020B0604020202020204" pitchFamily="34" charset="0"/>
                        </a:rPr>
                      </a:br>
                      <a:r>
                        <a:rPr lang="en-GB" sz="1000" b="0" i="0" u="none" strike="noStrike" dirty="0">
                          <a:solidFill>
                            <a:srgbClr val="000000"/>
                          </a:solidFill>
                          <a:effectLst/>
                          <a:latin typeface="Arial" panose="020B0604020202020204" pitchFamily="34" charset="0"/>
                          <a:cs typeface="Arial" panose="020B0604020202020204" pitchFamily="34" charset="0"/>
                        </a:rPr>
                        <a:t>Coloured overlays/paper</a:t>
                      </a:r>
                      <a:br>
                        <a:rPr lang="en-GB" sz="1000" b="0" i="0" u="none" strike="noStrike" dirty="0">
                          <a:solidFill>
                            <a:srgbClr val="000000"/>
                          </a:solidFill>
                          <a:effectLst/>
                          <a:latin typeface="Arial" panose="020B0604020202020204" pitchFamily="34" charset="0"/>
                          <a:cs typeface="Arial" panose="020B0604020202020204" pitchFamily="34" charset="0"/>
                        </a:rPr>
                      </a:br>
                      <a:r>
                        <a:rPr lang="en-GB" sz="1000" b="0" i="0" u="none" strike="noStrike" dirty="0">
                          <a:solidFill>
                            <a:srgbClr val="000000"/>
                          </a:solidFill>
                          <a:effectLst/>
                          <a:latin typeface="Arial" panose="020B0604020202020204" pitchFamily="34" charset="0"/>
                          <a:cs typeface="Arial" panose="020B0604020202020204" pitchFamily="34" charset="0"/>
                        </a:rPr>
                        <a:t>Speak to text software/</a:t>
                      </a:r>
                      <a:r>
                        <a:rPr lang="en-GB" sz="1000" b="0" i="0" u="none" strike="noStrike" dirty="0" err="1">
                          <a:solidFill>
                            <a:srgbClr val="000000"/>
                          </a:solidFill>
                          <a:effectLst/>
                          <a:latin typeface="Arial" panose="020B0604020202020204" pitchFamily="34" charset="0"/>
                          <a:cs typeface="Arial" panose="020B0604020202020204" pitchFamily="34" charset="0"/>
                        </a:rPr>
                        <a:t>Ipad</a:t>
                      </a:r>
                      <a:r>
                        <a:rPr lang="en-GB" sz="1000" b="0" i="0" u="none" strike="noStrike" dirty="0">
                          <a:solidFill>
                            <a:srgbClr val="000000"/>
                          </a:solidFill>
                          <a:effectLst/>
                          <a:latin typeface="Arial" panose="020B0604020202020204" pitchFamily="34" charset="0"/>
                          <a:cs typeface="Arial" panose="020B0604020202020204" pitchFamily="34" charset="0"/>
                        </a:rPr>
                        <a:t> </a:t>
                      </a:r>
                      <a:br>
                        <a:rPr lang="en-GB" sz="1000" b="0" i="0" u="none" strike="noStrike" dirty="0">
                          <a:solidFill>
                            <a:srgbClr val="000000"/>
                          </a:solidFill>
                          <a:effectLst/>
                          <a:latin typeface="Arial" panose="020B0604020202020204" pitchFamily="34" charset="0"/>
                          <a:cs typeface="Arial" panose="020B0604020202020204" pitchFamily="34" charset="0"/>
                        </a:rPr>
                      </a:br>
                      <a:r>
                        <a:rPr lang="en-GB" sz="1000" b="0" i="0" u="none" strike="noStrike" dirty="0">
                          <a:solidFill>
                            <a:srgbClr val="000000"/>
                          </a:solidFill>
                          <a:effectLst/>
                          <a:latin typeface="Arial" panose="020B0604020202020204" pitchFamily="34" charset="0"/>
                          <a:cs typeface="Arial" panose="020B0604020202020204" pitchFamily="34" charset="0"/>
                        </a:rPr>
                        <a:t>Read aloud software/</a:t>
                      </a:r>
                      <a:r>
                        <a:rPr lang="en-GB" sz="1000" b="0" i="0" u="none" strike="noStrike" dirty="0" err="1">
                          <a:solidFill>
                            <a:srgbClr val="000000"/>
                          </a:solidFill>
                          <a:effectLst/>
                          <a:latin typeface="Arial" panose="020B0604020202020204" pitchFamily="34" charset="0"/>
                          <a:cs typeface="Arial" panose="020B0604020202020204" pitchFamily="34" charset="0"/>
                        </a:rPr>
                        <a:t>Ipad</a:t>
                      </a:r>
                      <a:r>
                        <a:rPr lang="en-GB" sz="1000" b="0" i="0" u="none" strike="noStrike" dirty="0">
                          <a:solidFill>
                            <a:srgbClr val="000000"/>
                          </a:solidFill>
                          <a:effectLst/>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Adapted home learning tasks </a:t>
                      </a:r>
                    </a:p>
                    <a:p>
                      <a:r>
                        <a:rPr lang="en-GB" sz="1000" dirty="0">
                          <a:latin typeface="Arial" panose="020B0604020202020204" pitchFamily="34" charset="0"/>
                          <a:cs typeface="Arial" panose="020B0604020202020204" pitchFamily="34" charset="0"/>
                        </a:rPr>
                        <a:t>Chunking </a:t>
                      </a:r>
                    </a:p>
                    <a:p>
                      <a:r>
                        <a:rPr lang="en-GB" sz="1000" dirty="0">
                          <a:latin typeface="Arial" panose="020B0604020202020204" pitchFamily="34" charset="0"/>
                          <a:cs typeface="Arial" panose="020B0604020202020204" pitchFamily="34" charset="0"/>
                        </a:rPr>
                        <a:t>Movement Breaks </a:t>
                      </a:r>
                    </a:p>
                    <a:p>
                      <a:r>
                        <a:rPr lang="en-GB" sz="1000" dirty="0">
                          <a:latin typeface="Arial" panose="020B0604020202020204" pitchFamily="34" charset="0"/>
                          <a:cs typeface="Arial" panose="020B0604020202020204" pitchFamily="34" charset="0"/>
                        </a:rPr>
                        <a:t>Now and next </a:t>
                      </a:r>
                    </a:p>
                    <a:p>
                      <a:r>
                        <a:rPr lang="en-GB" sz="1000" dirty="0">
                          <a:latin typeface="Arial" panose="020B0604020202020204" pitchFamily="34" charset="0"/>
                          <a:cs typeface="Arial" panose="020B0604020202020204" pitchFamily="34" charset="0"/>
                        </a:rPr>
                        <a:t>Timers</a:t>
                      </a:r>
                    </a:p>
                    <a:p>
                      <a:r>
                        <a:rPr lang="en-GB" sz="1000" dirty="0">
                          <a:latin typeface="Arial" panose="020B0604020202020204" pitchFamily="34" charset="0"/>
                          <a:cs typeface="Arial" panose="020B0604020202020204" pitchFamily="34" charset="0"/>
                        </a:rPr>
                        <a:t>Task boards </a:t>
                      </a:r>
                    </a:p>
                    <a:p>
                      <a:r>
                        <a:rPr lang="en-GB" sz="1000" dirty="0">
                          <a:latin typeface="Arial" panose="020B0604020202020204" pitchFamily="34" charset="0"/>
                          <a:cs typeface="Arial" panose="020B0604020202020204" pitchFamily="34" charset="0"/>
                        </a:rPr>
                        <a:t>Strategies to support identified neurodivergent needs such as Autism, ADHD.</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Support from </a:t>
                      </a:r>
                      <a:r>
                        <a:rPr lang="en-GB" sz="1400" dirty="0">
                          <a:hlinkClick r:id="rId2"/>
                        </a:rPr>
                        <a:t>Educational psychology</a:t>
                      </a:r>
                      <a:endParaRPr lang="en-GB" sz="1400" dirty="0"/>
                    </a:p>
                    <a:p>
                      <a:endParaRPr lang="en-GB" sz="1400" dirty="0"/>
                    </a:p>
                    <a:p>
                      <a:endParaRPr lang="en-GB" sz="1400" dirty="0"/>
                    </a:p>
                    <a:p>
                      <a:r>
                        <a:rPr lang="en-GB" sz="1400" dirty="0"/>
                        <a:t>Personalised learning aims </a:t>
                      </a:r>
                    </a:p>
                    <a:p>
                      <a:endParaRPr lang="en-GB" sz="1400" dirty="0"/>
                    </a:p>
                    <a:p>
                      <a:r>
                        <a:rPr lang="en-GB" sz="1400" dirty="0"/>
                        <a:t>Personalised curriculum </a:t>
                      </a:r>
                    </a:p>
                    <a:p>
                      <a:endParaRPr lang="en-US" sz="1400" dirty="0"/>
                    </a:p>
                  </a:txBody>
                  <a:tcPr/>
                </a:tc>
                <a:extLst>
                  <a:ext uri="{0D108BD9-81ED-4DB2-BD59-A6C34878D82A}">
                    <a16:rowId xmlns:a16="http://schemas.microsoft.com/office/drawing/2014/main" val="3639662302"/>
                  </a:ext>
                </a:extLst>
              </a:tr>
            </a:tbl>
          </a:graphicData>
        </a:graphic>
      </p:graphicFrame>
    </p:spTree>
    <p:extLst>
      <p:ext uri="{BB962C8B-B14F-4D97-AF65-F5344CB8AC3E}">
        <p14:creationId xmlns:p14="http://schemas.microsoft.com/office/powerpoint/2010/main" val="304629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5F9CE6D-7458-857F-2E36-65CF573873FF}"/>
              </a:ext>
            </a:extLst>
          </p:cNvPr>
          <p:cNvGraphicFramePr>
            <a:graphicFrameLocks noGrp="1"/>
          </p:cNvGraphicFramePr>
          <p:nvPr>
            <p:extLst>
              <p:ext uri="{D42A27DB-BD31-4B8C-83A1-F6EECF244321}">
                <p14:modId xmlns:p14="http://schemas.microsoft.com/office/powerpoint/2010/main" val="3503372193"/>
              </p:ext>
            </p:extLst>
          </p:nvPr>
        </p:nvGraphicFramePr>
        <p:xfrm>
          <a:off x="372388" y="1431485"/>
          <a:ext cx="8127999" cy="600596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72767841"/>
                    </a:ext>
                  </a:extLst>
                </a:gridCol>
                <a:gridCol w="2709333">
                  <a:extLst>
                    <a:ext uri="{9D8B030D-6E8A-4147-A177-3AD203B41FA5}">
                      <a16:colId xmlns:a16="http://schemas.microsoft.com/office/drawing/2014/main" val="3402281817"/>
                    </a:ext>
                  </a:extLst>
                </a:gridCol>
                <a:gridCol w="2709333">
                  <a:extLst>
                    <a:ext uri="{9D8B030D-6E8A-4147-A177-3AD203B41FA5}">
                      <a16:colId xmlns:a16="http://schemas.microsoft.com/office/drawing/2014/main" val="3161210735"/>
                    </a:ext>
                  </a:extLst>
                </a:gridCol>
              </a:tblGrid>
              <a:tr h="732927">
                <a:tc>
                  <a:txBody>
                    <a:bodyPr/>
                    <a:lstStyle/>
                    <a:p>
                      <a:r>
                        <a:rPr lang="en-GB" dirty="0"/>
                        <a:t>Wave 1 – Universal </a:t>
                      </a:r>
                      <a:endParaRPr lang="en-US" dirty="0"/>
                    </a:p>
                  </a:txBody>
                  <a:tcPr>
                    <a:solidFill>
                      <a:schemeClr val="accent1">
                        <a:lumMod val="75000"/>
                      </a:schemeClr>
                    </a:solidFill>
                  </a:tcPr>
                </a:tc>
                <a:tc>
                  <a:txBody>
                    <a:bodyPr/>
                    <a:lstStyle/>
                    <a:p>
                      <a:r>
                        <a:rPr lang="en-GB" dirty="0"/>
                        <a:t>Wave 2 – targeted </a:t>
                      </a:r>
                      <a:endParaRPr lang="en-US" dirty="0"/>
                    </a:p>
                  </a:txBody>
                  <a:tcPr>
                    <a:solidFill>
                      <a:schemeClr val="accent1">
                        <a:lumMod val="60000"/>
                        <a:lumOff val="40000"/>
                      </a:schemeClr>
                    </a:solidFill>
                  </a:tcPr>
                </a:tc>
                <a:tc>
                  <a:txBody>
                    <a:bodyPr/>
                    <a:lstStyle/>
                    <a:p>
                      <a:r>
                        <a:rPr lang="en-GB" dirty="0"/>
                        <a:t>Wave 3 – Specialist </a:t>
                      </a:r>
                      <a:endParaRPr lang="en-US" dirty="0"/>
                    </a:p>
                  </a:txBody>
                  <a:tcPr>
                    <a:solidFill>
                      <a:schemeClr val="accent1">
                        <a:lumMod val="20000"/>
                        <a:lumOff val="80000"/>
                      </a:schemeClr>
                    </a:solidFill>
                  </a:tcPr>
                </a:tc>
                <a:extLst>
                  <a:ext uri="{0D108BD9-81ED-4DB2-BD59-A6C34878D82A}">
                    <a16:rowId xmlns:a16="http://schemas.microsoft.com/office/drawing/2014/main" val="2038584226"/>
                  </a:ext>
                </a:extLst>
              </a:tr>
              <a:tr h="4612079">
                <a:tc>
                  <a:txBody>
                    <a:bodyPr/>
                    <a:lstStyle/>
                    <a:p>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High aspirations and expectations for all learners </a:t>
                      </a:r>
                    </a:p>
                    <a:p>
                      <a:endParaRPr lang="en-GB" sz="1400" dirty="0"/>
                    </a:p>
                    <a:p>
                      <a:r>
                        <a:rPr lang="en-GB" sz="1400" dirty="0"/>
                        <a:t>Pitched questioning </a:t>
                      </a:r>
                    </a:p>
                    <a:p>
                      <a:r>
                        <a:rPr lang="en-GB" sz="1400" dirty="0"/>
                        <a:t>Modelling of skills </a:t>
                      </a:r>
                    </a:p>
                    <a:p>
                      <a:r>
                        <a:rPr lang="en-GB" sz="1400" dirty="0"/>
                        <a:t>Modelling of speech/language </a:t>
                      </a:r>
                    </a:p>
                    <a:p>
                      <a:r>
                        <a:rPr lang="en-GB" sz="1400" dirty="0"/>
                        <a:t>Talking partners</a:t>
                      </a:r>
                    </a:p>
                    <a:p>
                      <a:r>
                        <a:rPr lang="en-GB" sz="1400" dirty="0"/>
                        <a:t>Whole class circle time </a:t>
                      </a:r>
                    </a:p>
                    <a:p>
                      <a:r>
                        <a:rPr lang="en-GB" sz="1400" dirty="0"/>
                        <a:t>Visual timetables </a:t>
                      </a:r>
                    </a:p>
                    <a:p>
                      <a:r>
                        <a:rPr lang="en-GB" sz="1400" dirty="0"/>
                        <a:t>Keywords/banks</a:t>
                      </a:r>
                    </a:p>
                    <a:p>
                      <a:r>
                        <a:rPr lang="en-GB" sz="1400" dirty="0"/>
                        <a:t>Additional processing time </a:t>
                      </a:r>
                    </a:p>
                    <a:p>
                      <a:r>
                        <a:rPr lang="en-GB" sz="1400" dirty="0"/>
                        <a:t>Simplified language </a:t>
                      </a:r>
                    </a:p>
                    <a:p>
                      <a:r>
                        <a:rPr lang="en-GB" sz="1400" dirty="0"/>
                        <a:t>Pairing visuals with words </a:t>
                      </a:r>
                    </a:p>
                    <a:p>
                      <a:r>
                        <a:rPr lang="en-GB" sz="1400" dirty="0"/>
                        <a:t>Objects of reference </a:t>
                      </a:r>
                    </a:p>
                    <a:p>
                      <a:endParaRPr lang="en-GB" sz="1400" dirty="0"/>
                    </a:p>
                    <a:p>
                      <a:endParaRPr lang="en-GB" sz="1400" dirty="0"/>
                    </a:p>
                    <a:p>
                      <a:endParaRPr lang="en-GB" sz="1400" dirty="0"/>
                    </a:p>
                    <a:p>
                      <a:endParaRPr lang="en-GB" sz="1400" dirty="0"/>
                    </a:p>
                    <a:p>
                      <a:endParaRPr lang="en-US" dirty="0"/>
                    </a:p>
                  </a:txBody>
                  <a:tcPr/>
                </a:tc>
                <a:tc>
                  <a:txBody>
                    <a:bodyPr/>
                    <a:lstStyle/>
                    <a:p>
                      <a:endParaRPr lang="en-GB" sz="1400" dirty="0"/>
                    </a:p>
                    <a:p>
                      <a:r>
                        <a:rPr lang="en-GB" sz="1200" dirty="0"/>
                        <a:t>Strategies to support identified neurodivergent needs such as Autism, ADHD and difficulties such as DLD</a:t>
                      </a:r>
                    </a:p>
                    <a:p>
                      <a:endParaRPr lang="en-GB" sz="1200" dirty="0"/>
                    </a:p>
                    <a:p>
                      <a:r>
                        <a:rPr lang="en-GB" sz="1200" dirty="0" err="1"/>
                        <a:t>Wellcomm</a:t>
                      </a:r>
                      <a:r>
                        <a:rPr lang="en-GB" sz="1200" dirty="0"/>
                        <a:t> assessment and intervention </a:t>
                      </a:r>
                    </a:p>
                    <a:p>
                      <a:endParaRPr lang="en-GB" sz="1200" dirty="0"/>
                    </a:p>
                    <a:p>
                      <a:r>
                        <a:rPr lang="en-GB" sz="1200" dirty="0"/>
                        <a:t>Pre / post teaching vocabulary </a:t>
                      </a:r>
                    </a:p>
                    <a:p>
                      <a:endParaRPr lang="en-GB" sz="1200" dirty="0"/>
                    </a:p>
                    <a:p>
                      <a:r>
                        <a:rPr lang="en-GB" sz="1200" dirty="0"/>
                        <a:t>Task boards </a:t>
                      </a:r>
                    </a:p>
                    <a:p>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Speech sound assessment and intervention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r>
                        <a:rPr lang="en-GB" sz="1200" b="0" i="0" u="none" strike="noStrike" dirty="0">
                          <a:solidFill>
                            <a:srgbClr val="000000"/>
                          </a:solidFill>
                          <a:effectLst/>
                          <a:latin typeface="Calibri" panose="020F0502020204030204" pitchFamily="34" charset="0"/>
                        </a:rPr>
                        <a:t>Individual workstation</a:t>
                      </a:r>
                    </a:p>
                    <a:p>
                      <a:r>
                        <a:rPr lang="en-GB" sz="1200" b="0" i="0" u="none" strike="noStrike" dirty="0">
                          <a:solidFill>
                            <a:srgbClr val="000000"/>
                          </a:solidFill>
                          <a:effectLst/>
                          <a:latin typeface="Calibri" panose="020F0502020204030204" pitchFamily="34" charset="0"/>
                        </a:rPr>
                        <a:t>Personalised visuals e.g. visual timetable, toilet card etc.</a:t>
                      </a:r>
                    </a:p>
                    <a:p>
                      <a:endParaRPr lang="en-GB" sz="1200" b="0" i="0" u="none" strike="noStrike" dirty="0">
                        <a:solidFill>
                          <a:srgbClr val="000000"/>
                        </a:solidFill>
                        <a:effectLst/>
                        <a:latin typeface="Calibri" panose="020F0502020204030204" pitchFamily="34" charset="0"/>
                      </a:endParaRPr>
                    </a:p>
                    <a:p>
                      <a:r>
                        <a:rPr lang="en-GB" sz="1200" b="0" i="0" u="none" strike="noStrike" dirty="0">
                          <a:solidFill>
                            <a:srgbClr val="000000"/>
                          </a:solidFill>
                          <a:effectLst/>
                          <a:latin typeface="Calibri" panose="020F0502020204030204" pitchFamily="34" charset="0"/>
                        </a:rPr>
                        <a:t>Specific strategies/ resources:</a:t>
                      </a:r>
                    </a:p>
                    <a:p>
                      <a:r>
                        <a:rPr lang="en-GB" sz="1200" b="0" i="0" u="none" strike="noStrike" dirty="0">
                          <a:solidFill>
                            <a:srgbClr val="000000"/>
                          </a:solidFill>
                          <a:effectLst/>
                          <a:latin typeface="Calibri" panose="020F0502020204030204" pitchFamily="34" charset="0"/>
                        </a:rPr>
                        <a:t>➢ Comic strip conversations</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Social stories</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Emotion scales (how my engine runs, zones of regulation, incredible 5 point scale)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endParaRPr lang="en-GB" sz="1400" dirty="0"/>
                    </a:p>
                  </a:txBody>
                  <a:tcPr/>
                </a:tc>
                <a:tc>
                  <a:txBody>
                    <a:bodyPr/>
                    <a:lstStyle/>
                    <a:p>
                      <a:endParaRPr lang="en-GB" sz="1400" dirty="0"/>
                    </a:p>
                    <a:p>
                      <a:r>
                        <a:rPr lang="en-GB" sz="1400" dirty="0"/>
                        <a:t>Support from </a:t>
                      </a:r>
                      <a:r>
                        <a:rPr lang="en-GB" sz="1400" dirty="0">
                          <a:hlinkClick r:id="rId2"/>
                        </a:rPr>
                        <a:t>Educational psychology</a:t>
                      </a:r>
                      <a:endParaRPr lang="en-GB" sz="1400" dirty="0"/>
                    </a:p>
                    <a:p>
                      <a:endParaRPr lang="en-GB" sz="1400" dirty="0"/>
                    </a:p>
                    <a:p>
                      <a:r>
                        <a:rPr lang="en-GB" sz="1400" dirty="0"/>
                        <a:t>Support from </a:t>
                      </a:r>
                      <a:r>
                        <a:rPr lang="en-GB" sz="1400" dirty="0">
                          <a:hlinkClick r:id="rId3"/>
                        </a:rPr>
                        <a:t>Speech and Language services </a:t>
                      </a:r>
                      <a:endParaRPr lang="en-GB" sz="1400" dirty="0"/>
                    </a:p>
                    <a:p>
                      <a:endParaRPr lang="en-GB" sz="1400" dirty="0"/>
                    </a:p>
                    <a:p>
                      <a:r>
                        <a:rPr lang="en-GB" sz="1400" dirty="0"/>
                        <a:t>Support from </a:t>
                      </a:r>
                      <a:r>
                        <a:rPr lang="en-GB" sz="1400" dirty="0">
                          <a:hlinkClick r:id="rId4"/>
                        </a:rPr>
                        <a:t>Autism inclusion team </a:t>
                      </a: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Targeted work from speech and language therapy services i.e colourful semantics, PECs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3639662302"/>
                  </a:ext>
                </a:extLst>
              </a:tr>
            </a:tbl>
          </a:graphicData>
        </a:graphic>
      </p:graphicFrame>
      <p:sp>
        <p:nvSpPr>
          <p:cNvPr id="5" name="TextBox 4">
            <a:extLst>
              <a:ext uri="{FF2B5EF4-FFF2-40B4-BE49-F238E27FC236}">
                <a16:creationId xmlns:a16="http://schemas.microsoft.com/office/drawing/2014/main" id="{BE9474A8-C2D4-F9C7-B06B-E736422A0660}"/>
              </a:ext>
            </a:extLst>
          </p:cNvPr>
          <p:cNvSpPr txBox="1"/>
          <p:nvPr/>
        </p:nvSpPr>
        <p:spPr>
          <a:xfrm>
            <a:off x="87312" y="81509"/>
            <a:ext cx="11374437" cy="1261884"/>
          </a:xfrm>
          <a:prstGeom prst="rect">
            <a:avLst/>
          </a:prstGeom>
          <a:noFill/>
        </p:spPr>
        <p:txBody>
          <a:bodyPr wrap="square">
            <a:spAutoFit/>
          </a:bodyPr>
          <a:lstStyle/>
          <a:p>
            <a:r>
              <a:rPr lang="en-GB" sz="2000" b="1" u="sng" dirty="0">
                <a:solidFill>
                  <a:srgbClr val="0099FF"/>
                </a:solidFill>
                <a:latin typeface="+mj-lt"/>
                <a:cs typeface="Arial" panose="020B0604020202020204" pitchFamily="34" charset="0"/>
              </a:rPr>
              <a:t>How does the school support communication and interaction needs? </a:t>
            </a:r>
          </a:p>
          <a:p>
            <a:endParaRPr lang="en-GB" sz="2000" b="1" u="sng" dirty="0">
              <a:solidFill>
                <a:srgbClr val="0099FF"/>
              </a:solidFill>
              <a:latin typeface="+mj-lt"/>
              <a:cs typeface="Arial" panose="020B0604020202020204" pitchFamily="34" charset="0"/>
            </a:endParaRPr>
          </a:p>
          <a:p>
            <a:r>
              <a:rPr lang="en-GB" dirty="0">
                <a:solidFill>
                  <a:srgbClr val="0099FF"/>
                </a:solidFill>
                <a:latin typeface="+mj-lt"/>
                <a:cs typeface="Arial" panose="020B0604020202020204" pitchFamily="34" charset="0"/>
              </a:rPr>
              <a:t>Below are some examples of the types of support available. This list is not exhaustive and at Wave 3 guided by outside agency advice. </a:t>
            </a:r>
            <a:endParaRPr lang="en-US" dirty="0"/>
          </a:p>
        </p:txBody>
      </p:sp>
    </p:spTree>
    <p:extLst>
      <p:ext uri="{BB962C8B-B14F-4D97-AF65-F5344CB8AC3E}">
        <p14:creationId xmlns:p14="http://schemas.microsoft.com/office/powerpoint/2010/main" val="131801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7AA3EF-5D71-B1DF-4D97-9DD548FDF191}"/>
              </a:ext>
            </a:extLst>
          </p:cNvPr>
          <p:cNvSpPr txBox="1"/>
          <p:nvPr/>
        </p:nvSpPr>
        <p:spPr>
          <a:xfrm>
            <a:off x="87312" y="81509"/>
            <a:ext cx="11374437" cy="1261884"/>
          </a:xfrm>
          <a:prstGeom prst="rect">
            <a:avLst/>
          </a:prstGeom>
          <a:noFill/>
        </p:spPr>
        <p:txBody>
          <a:bodyPr wrap="square">
            <a:spAutoFit/>
          </a:bodyPr>
          <a:lstStyle/>
          <a:p>
            <a:r>
              <a:rPr lang="en-GB" sz="2000" b="1" u="sng" dirty="0">
                <a:solidFill>
                  <a:srgbClr val="0099FF"/>
                </a:solidFill>
                <a:latin typeface="+mj-lt"/>
                <a:cs typeface="Arial" panose="020B0604020202020204" pitchFamily="34" charset="0"/>
              </a:rPr>
              <a:t>How does the school support Sensory and Physical needs? </a:t>
            </a:r>
          </a:p>
          <a:p>
            <a:endParaRPr lang="en-GB" sz="2000" b="1" u="sng" dirty="0">
              <a:solidFill>
                <a:srgbClr val="0099FF"/>
              </a:solidFill>
              <a:latin typeface="+mj-lt"/>
              <a:cs typeface="Arial" panose="020B0604020202020204" pitchFamily="34" charset="0"/>
            </a:endParaRPr>
          </a:p>
          <a:p>
            <a:r>
              <a:rPr lang="en-GB" dirty="0">
                <a:solidFill>
                  <a:srgbClr val="0099FF"/>
                </a:solidFill>
                <a:latin typeface="+mj-lt"/>
                <a:cs typeface="Arial" panose="020B0604020202020204" pitchFamily="34" charset="0"/>
              </a:rPr>
              <a:t>Below are some examples of the types of support available. This list is not exhaustive and at Wave 3 guided by outside agency advice. </a:t>
            </a:r>
            <a:endParaRPr lang="en-US" dirty="0"/>
          </a:p>
        </p:txBody>
      </p:sp>
      <p:graphicFrame>
        <p:nvGraphicFramePr>
          <p:cNvPr id="3" name="Table 2">
            <a:extLst>
              <a:ext uri="{FF2B5EF4-FFF2-40B4-BE49-F238E27FC236}">
                <a16:creationId xmlns:a16="http://schemas.microsoft.com/office/drawing/2014/main" id="{2817BF1D-3DEC-89DF-0A43-39F5D49AF269}"/>
              </a:ext>
            </a:extLst>
          </p:cNvPr>
          <p:cNvGraphicFramePr/>
          <p:nvPr>
            <p:extLst>
              <p:ext uri="{D42A27DB-BD31-4B8C-83A1-F6EECF244321}">
                <p14:modId xmlns:p14="http://schemas.microsoft.com/office/powerpoint/2010/main" val="1415655348"/>
              </p:ext>
            </p:extLst>
          </p:nvPr>
        </p:nvGraphicFramePr>
        <p:xfrm>
          <a:off x="931334" y="1343393"/>
          <a:ext cx="8127999" cy="573164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72767841"/>
                    </a:ext>
                  </a:extLst>
                </a:gridCol>
                <a:gridCol w="2709333">
                  <a:extLst>
                    <a:ext uri="{9D8B030D-6E8A-4147-A177-3AD203B41FA5}">
                      <a16:colId xmlns:a16="http://schemas.microsoft.com/office/drawing/2014/main" val="3402281817"/>
                    </a:ext>
                  </a:extLst>
                </a:gridCol>
                <a:gridCol w="2709333">
                  <a:extLst>
                    <a:ext uri="{9D8B030D-6E8A-4147-A177-3AD203B41FA5}">
                      <a16:colId xmlns:a16="http://schemas.microsoft.com/office/drawing/2014/main" val="3161210735"/>
                    </a:ext>
                  </a:extLst>
                </a:gridCol>
              </a:tblGrid>
              <a:tr h="732927">
                <a:tc>
                  <a:txBody>
                    <a:bodyPr/>
                    <a:lstStyle/>
                    <a:p>
                      <a:r>
                        <a:rPr lang="en-GB" dirty="0"/>
                        <a:t>Wave 1 – Universal </a:t>
                      </a:r>
                      <a:endParaRPr lang="en-US" dirty="0"/>
                    </a:p>
                  </a:txBody>
                  <a:tcPr>
                    <a:solidFill>
                      <a:schemeClr val="accent1">
                        <a:lumMod val="75000"/>
                      </a:schemeClr>
                    </a:solidFill>
                  </a:tcPr>
                </a:tc>
                <a:tc>
                  <a:txBody>
                    <a:bodyPr/>
                    <a:lstStyle/>
                    <a:p>
                      <a:r>
                        <a:rPr lang="en-GB" dirty="0"/>
                        <a:t>Wave 2 – targeted </a:t>
                      </a:r>
                      <a:endParaRPr lang="en-US" dirty="0"/>
                    </a:p>
                  </a:txBody>
                  <a:tcPr>
                    <a:solidFill>
                      <a:schemeClr val="accent1">
                        <a:lumMod val="60000"/>
                        <a:lumOff val="40000"/>
                      </a:schemeClr>
                    </a:solidFill>
                  </a:tcPr>
                </a:tc>
                <a:tc>
                  <a:txBody>
                    <a:bodyPr/>
                    <a:lstStyle/>
                    <a:p>
                      <a:r>
                        <a:rPr lang="en-GB" dirty="0"/>
                        <a:t>Wave 3 – Specialist </a:t>
                      </a:r>
                      <a:endParaRPr lang="en-US" dirty="0"/>
                    </a:p>
                  </a:txBody>
                  <a:tcPr>
                    <a:solidFill>
                      <a:schemeClr val="accent1">
                        <a:lumMod val="20000"/>
                        <a:lumOff val="80000"/>
                      </a:schemeClr>
                    </a:solidFill>
                  </a:tcPr>
                </a:tc>
                <a:extLst>
                  <a:ext uri="{0D108BD9-81ED-4DB2-BD59-A6C34878D82A}">
                    <a16:rowId xmlns:a16="http://schemas.microsoft.com/office/drawing/2014/main" val="2038584226"/>
                  </a:ext>
                </a:extLst>
              </a:tr>
              <a:tr h="4612079">
                <a:tc>
                  <a:txBody>
                    <a:bodyPr/>
                    <a:lstStyle/>
                    <a:p>
                      <a:endParaRPr lang="en-GB" sz="1400" dirty="0"/>
                    </a:p>
                    <a:p>
                      <a:r>
                        <a:rPr lang="en-GB" sz="1400" dirty="0"/>
                        <a:t>High aspirations and expectations for all learners</a:t>
                      </a:r>
                    </a:p>
                    <a:p>
                      <a:endParaRPr lang="en-GB" sz="1400" dirty="0"/>
                    </a:p>
                    <a:p>
                      <a:r>
                        <a:rPr lang="en-GB" sz="1400" dirty="0"/>
                        <a:t>Designing learning environments to support access to learning i.e. consideration of lighting, acoustics, layout etc </a:t>
                      </a:r>
                    </a:p>
                    <a:p>
                      <a:endParaRPr lang="en-GB" sz="1400" dirty="0"/>
                    </a:p>
                    <a:p>
                      <a:r>
                        <a:rPr lang="en-GB" sz="1400" dirty="0"/>
                        <a:t>Specific early years teaching involving fine and gross motor skills development. </a:t>
                      </a:r>
                    </a:p>
                    <a:p>
                      <a:endParaRPr lang="en-GB" sz="1400" dirty="0"/>
                    </a:p>
                    <a:p>
                      <a:r>
                        <a:rPr lang="en-GB" sz="1400" dirty="0"/>
                        <a:t>Modelling of key skills</a:t>
                      </a:r>
                    </a:p>
                    <a:p>
                      <a:endParaRPr lang="en-GB" sz="1400" dirty="0"/>
                    </a:p>
                    <a:p>
                      <a:r>
                        <a:rPr lang="en-GB" sz="1400" b="0" i="0" u="none" strike="noStrike" dirty="0">
                          <a:solidFill>
                            <a:srgbClr val="000000"/>
                          </a:solidFill>
                          <a:effectLst/>
                          <a:latin typeface="Calibri" panose="020F0502020204030204" pitchFamily="34" charset="0"/>
                        </a:rPr>
                        <a:t>Text presented clearly (font size, font type, background)</a:t>
                      </a:r>
                      <a:endParaRPr lang="en-GB" sz="1400" dirty="0"/>
                    </a:p>
                    <a:p>
                      <a:endParaRPr lang="en-GB" sz="1400" dirty="0"/>
                    </a:p>
                    <a:p>
                      <a:r>
                        <a:rPr lang="en-GB" sz="1400" dirty="0"/>
                        <a:t>Use of assistive technology i.e. apps / assistive tech on </a:t>
                      </a:r>
                      <a:r>
                        <a:rPr lang="en-GB" sz="1400" dirty="0" err="1"/>
                        <a:t>ipad</a:t>
                      </a:r>
                      <a:r>
                        <a:rPr lang="en-GB" sz="1400" dirty="0"/>
                        <a:t> </a:t>
                      </a:r>
                    </a:p>
                    <a:p>
                      <a:endParaRPr lang="en-GB" sz="1400" dirty="0"/>
                    </a:p>
                    <a:p>
                      <a:endParaRPr lang="en-GB" sz="1400" dirty="0"/>
                    </a:p>
                  </a:txBody>
                  <a:tcPr/>
                </a:tc>
                <a:tc>
                  <a:txBody>
                    <a:bodyPr/>
                    <a:lstStyle/>
                    <a:p>
                      <a:endParaRPr lang="en-GB" sz="1400" dirty="0"/>
                    </a:p>
                    <a:p>
                      <a:r>
                        <a:rPr lang="en-GB" sz="1400" dirty="0"/>
                        <a:t>Pencil grips </a:t>
                      </a:r>
                    </a:p>
                    <a:p>
                      <a:r>
                        <a:rPr lang="en-GB" sz="1400" dirty="0"/>
                        <a:t>Writing slopes</a:t>
                      </a:r>
                    </a:p>
                    <a:p>
                      <a:r>
                        <a:rPr lang="en-GB" sz="1400" dirty="0"/>
                        <a:t>Flexibility of uniform policy</a:t>
                      </a:r>
                    </a:p>
                    <a:p>
                      <a:r>
                        <a:rPr lang="en-GB" sz="1400" b="0" i="0" u="none" strike="noStrike" dirty="0">
                          <a:solidFill>
                            <a:srgbClr val="000000"/>
                          </a:solidFill>
                          <a:effectLst/>
                          <a:latin typeface="Calibri" panose="020F0502020204030204" pitchFamily="34" charset="0"/>
                        </a:rPr>
                        <a:t>Organisation of classroom</a:t>
                      </a:r>
                    </a:p>
                    <a:p>
                      <a:r>
                        <a:rPr lang="en-GB" sz="1400" b="0" i="0" u="none" strike="noStrike" dirty="0">
                          <a:solidFill>
                            <a:srgbClr val="000000"/>
                          </a:solidFill>
                          <a:effectLst/>
                          <a:latin typeface="Calibri" panose="020F0502020204030204" pitchFamily="34" charset="0"/>
                        </a:rPr>
                        <a:t>Direct view of teacher</a:t>
                      </a:r>
                    </a:p>
                    <a:p>
                      <a:r>
                        <a:rPr lang="en-GB" sz="1400" dirty="0"/>
                        <a:t>Fine motor groups </a:t>
                      </a:r>
                    </a:p>
                    <a:p>
                      <a:r>
                        <a:rPr lang="en-GB" sz="1400" dirty="0"/>
                        <a:t>Handwriting groups </a:t>
                      </a:r>
                    </a:p>
                    <a:p>
                      <a:r>
                        <a:rPr lang="en-GB" sz="1400" dirty="0"/>
                        <a:t>Sensory circuit groups</a:t>
                      </a:r>
                    </a:p>
                    <a:p>
                      <a:endParaRPr lang="en-GB" sz="1400" dirty="0"/>
                    </a:p>
                    <a:p>
                      <a:endParaRPr lang="en-GB" sz="1400" dirty="0"/>
                    </a:p>
                    <a:p>
                      <a:endParaRPr lang="en-GB" dirty="0"/>
                    </a:p>
                    <a:p>
                      <a:endParaRPr lang="en-US" dirty="0"/>
                    </a:p>
                  </a:txBody>
                  <a:tcPr/>
                </a:tc>
                <a:tc>
                  <a:txBody>
                    <a:bodyPr/>
                    <a:lstStyle/>
                    <a:p>
                      <a:endParaRPr lang="en-GB" sz="1400" dirty="0"/>
                    </a:p>
                    <a:p>
                      <a:r>
                        <a:rPr lang="en-GB" sz="1400" dirty="0"/>
                        <a:t>Support from </a:t>
                      </a:r>
                      <a:r>
                        <a:rPr lang="en-GB" sz="1400" dirty="0">
                          <a:hlinkClick r:id="rId2"/>
                        </a:rPr>
                        <a:t>Educational psychology</a:t>
                      </a:r>
                      <a:endParaRPr lang="en-GB" sz="1400" dirty="0"/>
                    </a:p>
                    <a:p>
                      <a:endParaRPr lang="en-GB" sz="1400" dirty="0"/>
                    </a:p>
                    <a:p>
                      <a:r>
                        <a:rPr lang="en-GB" sz="1400" dirty="0"/>
                        <a:t>Support from </a:t>
                      </a:r>
                      <a:r>
                        <a:rPr lang="en-GB" sz="1400" dirty="0">
                          <a:hlinkClick r:id="rId3"/>
                        </a:rPr>
                        <a:t>Speech and Language services </a:t>
                      </a:r>
                      <a:endParaRPr lang="en-GB" sz="1400" dirty="0"/>
                    </a:p>
                    <a:p>
                      <a:endParaRPr lang="en-GB" sz="1400" dirty="0"/>
                    </a:p>
                    <a:p>
                      <a:r>
                        <a:rPr lang="en-GB" sz="1400" dirty="0"/>
                        <a:t>Support from </a:t>
                      </a:r>
                      <a:r>
                        <a:rPr lang="en-GB" sz="1400" dirty="0">
                          <a:hlinkClick r:id="rId4"/>
                        </a:rPr>
                        <a:t>Autism inclusion team </a:t>
                      </a:r>
                      <a:endParaRPr lang="en-GB" sz="1400" dirty="0"/>
                    </a:p>
                    <a:p>
                      <a:endParaRPr lang="en-GB" sz="1400" dirty="0"/>
                    </a:p>
                    <a:p>
                      <a:r>
                        <a:rPr lang="en-GB" sz="1400" dirty="0"/>
                        <a:t>Support from </a:t>
                      </a:r>
                      <a:r>
                        <a:rPr lang="en-GB" sz="1400" dirty="0">
                          <a:hlinkClick r:id="rId5"/>
                        </a:rPr>
                        <a:t>Occupational therapy service </a:t>
                      </a: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Personalised intervention as guided by the above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Use of specialist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endParaRPr lang="en-US" sz="1400" dirty="0"/>
                    </a:p>
                  </a:txBody>
                  <a:tcPr/>
                </a:tc>
                <a:extLst>
                  <a:ext uri="{0D108BD9-81ED-4DB2-BD59-A6C34878D82A}">
                    <a16:rowId xmlns:a16="http://schemas.microsoft.com/office/drawing/2014/main" val="3639662302"/>
                  </a:ext>
                </a:extLst>
              </a:tr>
            </a:tbl>
          </a:graphicData>
        </a:graphic>
      </p:graphicFrame>
    </p:spTree>
    <p:extLst>
      <p:ext uri="{BB962C8B-B14F-4D97-AF65-F5344CB8AC3E}">
        <p14:creationId xmlns:p14="http://schemas.microsoft.com/office/powerpoint/2010/main" val="231416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8AB41-306C-4299-4681-AA7FCE220D3F}"/>
              </a:ext>
            </a:extLst>
          </p:cNvPr>
          <p:cNvSpPr txBox="1"/>
          <p:nvPr/>
        </p:nvSpPr>
        <p:spPr>
          <a:xfrm>
            <a:off x="87312" y="81509"/>
            <a:ext cx="11374437" cy="1261884"/>
          </a:xfrm>
          <a:prstGeom prst="rect">
            <a:avLst/>
          </a:prstGeom>
          <a:noFill/>
        </p:spPr>
        <p:txBody>
          <a:bodyPr wrap="square">
            <a:spAutoFit/>
          </a:bodyPr>
          <a:lstStyle/>
          <a:p>
            <a:r>
              <a:rPr lang="en-GB" sz="2000" b="1" u="sng" dirty="0">
                <a:solidFill>
                  <a:srgbClr val="0099FF"/>
                </a:solidFill>
                <a:latin typeface="+mj-lt"/>
                <a:cs typeface="Arial" panose="020B0604020202020204" pitchFamily="34" charset="0"/>
              </a:rPr>
              <a:t>How does the school support Social, emotional and mental health needs? </a:t>
            </a:r>
          </a:p>
          <a:p>
            <a:endParaRPr lang="en-GB" sz="2000" b="1" u="sng" dirty="0">
              <a:solidFill>
                <a:srgbClr val="0099FF"/>
              </a:solidFill>
              <a:latin typeface="+mj-lt"/>
              <a:cs typeface="Arial" panose="020B0604020202020204" pitchFamily="34" charset="0"/>
            </a:endParaRPr>
          </a:p>
          <a:p>
            <a:r>
              <a:rPr lang="en-GB" dirty="0">
                <a:solidFill>
                  <a:srgbClr val="0099FF"/>
                </a:solidFill>
                <a:latin typeface="+mj-lt"/>
                <a:cs typeface="Arial" panose="020B0604020202020204" pitchFamily="34" charset="0"/>
              </a:rPr>
              <a:t>Below are some examples of the types of support available. This list is not exhaustive and at Wave 3 guided by outside agency advice. </a:t>
            </a:r>
            <a:endParaRPr lang="en-US" dirty="0"/>
          </a:p>
        </p:txBody>
      </p:sp>
      <p:graphicFrame>
        <p:nvGraphicFramePr>
          <p:cNvPr id="4" name="Table 3">
            <a:extLst>
              <a:ext uri="{FF2B5EF4-FFF2-40B4-BE49-F238E27FC236}">
                <a16:creationId xmlns:a16="http://schemas.microsoft.com/office/drawing/2014/main" id="{C7947FB7-3F33-1772-EC66-6971D7030CF4}"/>
              </a:ext>
            </a:extLst>
          </p:cNvPr>
          <p:cNvGraphicFramePr/>
          <p:nvPr>
            <p:extLst>
              <p:ext uri="{D42A27DB-BD31-4B8C-83A1-F6EECF244321}">
                <p14:modId xmlns:p14="http://schemas.microsoft.com/office/powerpoint/2010/main" val="1626336810"/>
              </p:ext>
            </p:extLst>
          </p:nvPr>
        </p:nvGraphicFramePr>
        <p:xfrm>
          <a:off x="878417" y="1431485"/>
          <a:ext cx="8127999" cy="580009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72767841"/>
                    </a:ext>
                  </a:extLst>
                </a:gridCol>
                <a:gridCol w="2709333">
                  <a:extLst>
                    <a:ext uri="{9D8B030D-6E8A-4147-A177-3AD203B41FA5}">
                      <a16:colId xmlns:a16="http://schemas.microsoft.com/office/drawing/2014/main" val="3402281817"/>
                    </a:ext>
                  </a:extLst>
                </a:gridCol>
                <a:gridCol w="2709333">
                  <a:extLst>
                    <a:ext uri="{9D8B030D-6E8A-4147-A177-3AD203B41FA5}">
                      <a16:colId xmlns:a16="http://schemas.microsoft.com/office/drawing/2014/main" val="3161210735"/>
                    </a:ext>
                  </a:extLst>
                </a:gridCol>
              </a:tblGrid>
              <a:tr h="679456">
                <a:tc>
                  <a:txBody>
                    <a:bodyPr/>
                    <a:lstStyle/>
                    <a:p>
                      <a:r>
                        <a:rPr lang="en-GB" dirty="0"/>
                        <a:t>Wave 1 – Universal </a:t>
                      </a:r>
                      <a:endParaRPr lang="en-US" dirty="0"/>
                    </a:p>
                  </a:txBody>
                  <a:tcPr>
                    <a:solidFill>
                      <a:schemeClr val="accent1">
                        <a:lumMod val="75000"/>
                      </a:schemeClr>
                    </a:solidFill>
                  </a:tcPr>
                </a:tc>
                <a:tc>
                  <a:txBody>
                    <a:bodyPr/>
                    <a:lstStyle/>
                    <a:p>
                      <a:r>
                        <a:rPr lang="en-GB" dirty="0"/>
                        <a:t>Wave 2 – targeted </a:t>
                      </a:r>
                      <a:endParaRPr lang="en-US" dirty="0"/>
                    </a:p>
                  </a:txBody>
                  <a:tcPr>
                    <a:solidFill>
                      <a:schemeClr val="accent1">
                        <a:lumMod val="60000"/>
                        <a:lumOff val="40000"/>
                      </a:schemeClr>
                    </a:solidFill>
                  </a:tcPr>
                </a:tc>
                <a:tc>
                  <a:txBody>
                    <a:bodyPr/>
                    <a:lstStyle/>
                    <a:p>
                      <a:r>
                        <a:rPr lang="en-GB" dirty="0"/>
                        <a:t>Wave 3 – Specialist </a:t>
                      </a:r>
                      <a:endParaRPr lang="en-US" dirty="0"/>
                    </a:p>
                  </a:txBody>
                  <a:tcPr>
                    <a:solidFill>
                      <a:schemeClr val="accent1">
                        <a:lumMod val="20000"/>
                        <a:lumOff val="80000"/>
                      </a:schemeClr>
                    </a:solidFill>
                  </a:tcPr>
                </a:tc>
                <a:extLst>
                  <a:ext uri="{0D108BD9-81ED-4DB2-BD59-A6C34878D82A}">
                    <a16:rowId xmlns:a16="http://schemas.microsoft.com/office/drawing/2014/main" val="2038584226"/>
                  </a:ext>
                </a:extLst>
              </a:tr>
              <a:tr h="4747059">
                <a:tc>
                  <a:txBody>
                    <a:bodyPr/>
                    <a:lstStyle/>
                    <a:p>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High aspirations and expectations for all learners </a:t>
                      </a:r>
                    </a:p>
                    <a:p>
                      <a:endParaRPr lang="en-GB" sz="1200" dirty="0"/>
                    </a:p>
                    <a:p>
                      <a:r>
                        <a:rPr lang="en-GB" sz="1200" dirty="0"/>
                        <a:t>My Happy Mind Curriculum </a:t>
                      </a:r>
                    </a:p>
                    <a:p>
                      <a:r>
                        <a:rPr lang="en-GB" sz="1200" dirty="0"/>
                        <a:t>PSHE curriculum teaching </a:t>
                      </a:r>
                    </a:p>
                    <a:p>
                      <a:endParaRPr lang="en-GB" sz="1200" dirty="0"/>
                    </a:p>
                    <a:p>
                      <a:r>
                        <a:rPr lang="en-GB" sz="1200" b="0" i="0" u="none" strike="noStrike" dirty="0">
                          <a:solidFill>
                            <a:srgbClr val="000000"/>
                          </a:solidFill>
                          <a:effectLst/>
                          <a:latin typeface="Calibri" panose="020F0502020204030204" pitchFamily="34" charset="0"/>
                        </a:rPr>
                        <a:t>Clear behaviour expectations</a:t>
                      </a:r>
                    </a:p>
                    <a:p>
                      <a:r>
                        <a:rPr lang="en-GB" sz="1200" b="0" i="0" u="none" strike="noStrike" dirty="0">
                          <a:solidFill>
                            <a:srgbClr val="000000"/>
                          </a:solidFill>
                          <a:effectLst/>
                          <a:latin typeface="Calibri" panose="020F0502020204030204" pitchFamily="34" charset="0"/>
                        </a:rPr>
                        <a:t>Relational approach</a:t>
                      </a:r>
                    </a:p>
                    <a:p>
                      <a:r>
                        <a:rPr lang="en-GB" sz="1200" b="0" i="0" u="none" strike="noStrike" dirty="0">
                          <a:solidFill>
                            <a:srgbClr val="000000"/>
                          </a:solidFill>
                          <a:effectLst/>
                          <a:latin typeface="Calibri" panose="020F0502020204030204" pitchFamily="34" charset="0"/>
                        </a:rPr>
                        <a:t>Growth Mindset</a:t>
                      </a:r>
                    </a:p>
                    <a:p>
                      <a:r>
                        <a:rPr lang="en-GB" sz="1200" b="0" i="0" u="none" strike="noStrike" dirty="0">
                          <a:solidFill>
                            <a:srgbClr val="000000"/>
                          </a:solidFill>
                          <a:effectLst/>
                          <a:latin typeface="Calibri" panose="020F0502020204030204" pitchFamily="34" charset="0"/>
                        </a:rPr>
                        <a:t>Listen to the child or young person</a:t>
                      </a:r>
                    </a:p>
                    <a:p>
                      <a:r>
                        <a:rPr lang="en-GB" sz="1200" b="0" i="0" u="none" strike="noStrike" dirty="0">
                          <a:solidFill>
                            <a:srgbClr val="000000"/>
                          </a:solidFill>
                          <a:effectLst/>
                          <a:latin typeface="Calibri" panose="020F0502020204030204" pitchFamily="34" charset="0"/>
                        </a:rPr>
                        <a:t>Identify strengths and interests</a:t>
                      </a:r>
                    </a:p>
                    <a:p>
                      <a:r>
                        <a:rPr lang="en-GB" sz="1200" b="0" i="0" u="none" strike="noStrike" dirty="0">
                          <a:solidFill>
                            <a:srgbClr val="000000"/>
                          </a:solidFill>
                          <a:effectLst/>
                          <a:latin typeface="Calibri" panose="020F0502020204030204" pitchFamily="34" charset="0"/>
                        </a:rPr>
                        <a:t>Cue in by name</a:t>
                      </a:r>
                    </a:p>
                    <a:p>
                      <a:r>
                        <a:rPr lang="en-GB" sz="1200" b="0" i="0" u="none" strike="noStrike" dirty="0">
                          <a:solidFill>
                            <a:srgbClr val="000000"/>
                          </a:solidFill>
                          <a:effectLst/>
                          <a:latin typeface="Calibri" panose="020F0502020204030204" pitchFamily="34" charset="0"/>
                        </a:rPr>
                        <a:t>Calming music when appropriate</a:t>
                      </a:r>
                    </a:p>
                    <a:p>
                      <a:r>
                        <a:rPr lang="en-GB" sz="1200" b="0" i="0" u="none" strike="noStrike" dirty="0">
                          <a:solidFill>
                            <a:srgbClr val="000000"/>
                          </a:solidFill>
                          <a:effectLst/>
                          <a:latin typeface="Calibri" panose="020F0502020204030204" pitchFamily="34" charset="0"/>
                        </a:rPr>
                        <a:t>Kinaesthetic learning opportunities</a:t>
                      </a:r>
                    </a:p>
                    <a:p>
                      <a:r>
                        <a:rPr lang="en-GB" sz="1200" b="0" i="0" u="none" strike="noStrike" dirty="0">
                          <a:solidFill>
                            <a:srgbClr val="000000"/>
                          </a:solidFill>
                          <a:effectLst/>
                          <a:latin typeface="Calibri" panose="020F0502020204030204" pitchFamily="34" charset="0"/>
                        </a:rPr>
                        <a:t>Positive language and unconditional positive regard</a:t>
                      </a:r>
                    </a:p>
                    <a:p>
                      <a:r>
                        <a:rPr lang="en-GB" sz="1200" b="0" i="0" u="none" strike="noStrike" dirty="0">
                          <a:solidFill>
                            <a:srgbClr val="000000"/>
                          </a:solidFill>
                          <a:effectLst/>
                          <a:latin typeface="Calibri" panose="020F0502020204030204" pitchFamily="34" charset="0"/>
                        </a:rPr>
                        <a:t>Clear time limits for work </a:t>
                      </a:r>
                    </a:p>
                    <a:p>
                      <a:r>
                        <a:rPr lang="en-GB" sz="1200" b="0" i="0" u="none" strike="noStrike" dirty="0">
                          <a:solidFill>
                            <a:srgbClr val="000000"/>
                          </a:solidFill>
                          <a:effectLst/>
                          <a:latin typeface="Calibri" panose="020F0502020204030204" pitchFamily="34" charset="0"/>
                        </a:rPr>
                        <a:t>Consideration of seating arrangements (for e.g. for attention, focus, good role models)</a:t>
                      </a:r>
                    </a:p>
                    <a:p>
                      <a:r>
                        <a:rPr lang="en-GB" sz="1200" b="0" i="0" u="none" strike="noStrike" dirty="0">
                          <a:solidFill>
                            <a:srgbClr val="000000"/>
                          </a:solidFill>
                          <a:effectLst/>
                          <a:latin typeface="Calibri" panose="020F0502020204030204" pitchFamily="34" charset="0"/>
                        </a:rPr>
                        <a:t>Transitions considered</a:t>
                      </a:r>
                    </a:p>
                    <a:p>
                      <a:r>
                        <a:rPr lang="en-GB" sz="1200" b="0" i="0" u="none" strike="noStrike" dirty="0">
                          <a:solidFill>
                            <a:srgbClr val="000000"/>
                          </a:solidFill>
                          <a:effectLst/>
                          <a:latin typeface="Calibri" panose="020F0502020204030204" pitchFamily="34" charset="0"/>
                        </a:rPr>
                        <a:t>Communicate in a calm, clear manner</a:t>
                      </a:r>
                    </a:p>
                    <a:p>
                      <a:r>
                        <a:rPr lang="en-GB" sz="1200" b="0" i="0" u="none" strike="noStrike" dirty="0">
                          <a:solidFill>
                            <a:srgbClr val="000000"/>
                          </a:solidFill>
                          <a:effectLst/>
                          <a:latin typeface="Calibri" panose="020F0502020204030204" pitchFamily="34" charset="0"/>
                        </a:rPr>
                        <a:t>Keep instructions, routines and rules short, precise and positive</a:t>
                      </a:r>
                      <a:endParaRPr lang="en-GB" sz="1200" dirty="0"/>
                    </a:p>
                    <a:p>
                      <a:endParaRPr lang="en-GB" sz="1400" dirty="0"/>
                    </a:p>
                    <a:p>
                      <a:endParaRPr lang="en-GB" sz="1400" dirty="0"/>
                    </a:p>
                  </a:txBody>
                  <a:tcPr/>
                </a:tc>
                <a:tc>
                  <a:txBody>
                    <a:bodyPr/>
                    <a:lstStyle/>
                    <a:p>
                      <a:endParaRPr lang="en-GB" sz="1400" dirty="0"/>
                    </a:p>
                    <a:p>
                      <a:r>
                        <a:rPr lang="en-GB" sz="1400" dirty="0"/>
                        <a:t>Strategies to support identified neurodivergent needs such as Autism, ADHD. </a:t>
                      </a:r>
                    </a:p>
                    <a:p>
                      <a:r>
                        <a:rPr lang="en-GB" sz="1400" dirty="0"/>
                        <a:t>ELSA/nurture/cherished group support </a:t>
                      </a:r>
                    </a:p>
                    <a:p>
                      <a:endParaRPr lang="en-GB" sz="1400" dirty="0"/>
                    </a:p>
                    <a:p>
                      <a:r>
                        <a:rPr lang="en-GB" sz="1400" dirty="0"/>
                        <a:t>Signposting to local services such as </a:t>
                      </a:r>
                      <a:r>
                        <a:rPr lang="en-GB" sz="1400" dirty="0">
                          <a:hlinkClick r:id="rId2"/>
                        </a:rPr>
                        <a:t>Sand box</a:t>
                      </a:r>
                      <a:r>
                        <a:rPr lang="en-GB" sz="1400" dirty="0"/>
                        <a:t>. </a:t>
                      </a:r>
                    </a:p>
                    <a:p>
                      <a:endParaRPr lang="en-GB" sz="1400" dirty="0"/>
                    </a:p>
                    <a:p>
                      <a:r>
                        <a:rPr lang="en-GB" sz="1400" dirty="0"/>
                        <a:t>Brain/movement breaks </a:t>
                      </a:r>
                    </a:p>
                    <a:p>
                      <a:r>
                        <a:rPr lang="en-GB" sz="1400" dirty="0"/>
                        <a:t>Wobble cushions </a:t>
                      </a:r>
                    </a:p>
                    <a:p>
                      <a:r>
                        <a:rPr lang="en-GB" sz="1400" dirty="0"/>
                        <a:t>Chair bands </a:t>
                      </a:r>
                    </a:p>
                    <a:p>
                      <a:r>
                        <a:rPr lang="en-GB" sz="1400" dirty="0"/>
                        <a:t>Fidget resources </a:t>
                      </a:r>
                    </a:p>
                    <a:p>
                      <a:r>
                        <a:rPr lang="en-GB" sz="1400" dirty="0"/>
                        <a:t>Access to calm spaces </a:t>
                      </a:r>
                    </a:p>
                    <a:p>
                      <a:r>
                        <a:rPr lang="en-GB" sz="1400" dirty="0"/>
                        <a:t>Movement breaks </a:t>
                      </a:r>
                    </a:p>
                    <a:p>
                      <a:r>
                        <a:rPr lang="en-GB" sz="1400" dirty="0"/>
                        <a:t>Sensory circuits </a:t>
                      </a:r>
                    </a:p>
                    <a:p>
                      <a:r>
                        <a:rPr lang="en-GB" sz="1400" dirty="0"/>
                        <a:t>Restorative practices </a:t>
                      </a:r>
                    </a:p>
                    <a:p>
                      <a:r>
                        <a:rPr lang="en-GB" sz="1400" dirty="0"/>
                        <a:t>Emotion check ins </a:t>
                      </a:r>
                    </a:p>
                    <a:p>
                      <a:r>
                        <a:rPr lang="en-GB" sz="1400" dirty="0"/>
                        <a:t>Emotion visuals/cards to indicate how child is feeling </a:t>
                      </a:r>
                    </a:p>
                    <a:p>
                      <a:endParaRPr lang="en-GB" sz="1400" dirty="0"/>
                    </a:p>
                    <a:p>
                      <a:endParaRPr lang="en-GB" sz="1400" dirty="0"/>
                    </a:p>
                  </a:txBody>
                  <a:tcPr/>
                </a:tc>
                <a:tc>
                  <a:txBody>
                    <a:bodyPr/>
                    <a:lstStyle/>
                    <a:p>
                      <a:r>
                        <a:rPr lang="en-GB" sz="1400" dirty="0"/>
                        <a:t>Support from </a:t>
                      </a:r>
                      <a:r>
                        <a:rPr lang="en-GB" sz="1400" dirty="0">
                          <a:hlinkClick r:id="rId3"/>
                        </a:rPr>
                        <a:t>Educational psychology</a:t>
                      </a:r>
                      <a:endParaRPr lang="en-GB" sz="1400" dirty="0"/>
                    </a:p>
                    <a:p>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Action for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CAMHS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Community Paediatrics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Family support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p>
                    <a:p>
                      <a:endParaRPr lang="en-US" sz="1400" dirty="0"/>
                    </a:p>
                  </a:txBody>
                  <a:tcPr/>
                </a:tc>
                <a:extLst>
                  <a:ext uri="{0D108BD9-81ED-4DB2-BD59-A6C34878D82A}">
                    <a16:rowId xmlns:a16="http://schemas.microsoft.com/office/drawing/2014/main" val="3639662302"/>
                  </a:ext>
                </a:extLst>
              </a:tr>
            </a:tbl>
          </a:graphicData>
        </a:graphic>
      </p:graphicFrame>
    </p:spTree>
    <p:extLst>
      <p:ext uri="{BB962C8B-B14F-4D97-AF65-F5344CB8AC3E}">
        <p14:creationId xmlns:p14="http://schemas.microsoft.com/office/powerpoint/2010/main" val="393649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212181" y="1056910"/>
            <a:ext cx="7767637" cy="1646237"/>
          </a:xfrm>
        </p:spPr>
        <p:txBody>
          <a:bodyPr/>
          <a:lstStyle/>
          <a:p>
            <a:pPr algn="ctr" eaLnBrk="1" hangingPunct="1"/>
            <a:br>
              <a:rPr lang="en-GB" sz="2800" dirty="0"/>
            </a:br>
            <a:br>
              <a:rPr lang="en-GB" sz="2800" dirty="0"/>
            </a:br>
            <a:br>
              <a:rPr lang="en-GB" sz="2800" dirty="0"/>
            </a:br>
            <a:br>
              <a:rPr lang="en-GB" sz="2800" dirty="0"/>
            </a:br>
            <a:endParaRPr lang="en-GB" sz="2800" dirty="0"/>
          </a:p>
        </p:txBody>
      </p:sp>
      <p:sp>
        <p:nvSpPr>
          <p:cNvPr id="2" name="Rectangle 1"/>
          <p:cNvSpPr/>
          <p:nvPr/>
        </p:nvSpPr>
        <p:spPr>
          <a:xfrm>
            <a:off x="887767" y="1008186"/>
            <a:ext cx="8726750"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At Scotch Orchard Primary School we believe that every child is unique and should be valued as an individual. Some of our children may need more support to access school life and there are a number of ways that we try to achieve this. As we are proud members of The Arthur Terry Learning Partnership, we share our ethos and values within the Trust. More information can be found at </a:t>
            </a:r>
            <a:r>
              <a:rPr lang="en-US" dirty="0">
                <a:hlinkClick r:id="rId2"/>
              </a:rPr>
              <a:t>Purpose and Vision – The Arthur Terry Learning Partnership (atlp.org.uk)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Our school information report aims to support parents in understanding how we meet the needs of our children with Special educational needs and disabilities also referred to as SEND or SEN. This forms part of Staffordshire’s local offer which can be found at </a:t>
            </a:r>
            <a:r>
              <a:rPr lang="en-GB" dirty="0">
                <a:latin typeface="Arial" panose="020B0604020202020204" pitchFamily="34" charset="0"/>
                <a:cs typeface="Arial" panose="020B0604020202020204" pitchFamily="34" charset="0"/>
                <a:hlinkClick r:id="rId3"/>
              </a:rPr>
              <a:t>Staffordshire Connects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Our school special needs co-ordinator is </a:t>
            </a:r>
            <a:r>
              <a:rPr lang="en-GB" b="1" dirty="0">
                <a:latin typeface="Arial" panose="020B0604020202020204" pitchFamily="34" charset="0"/>
                <a:cs typeface="Arial" panose="020B0604020202020204" pitchFamily="34" charset="0"/>
              </a:rPr>
              <a:t>Mrs Michelle Spires. </a:t>
            </a:r>
            <a:r>
              <a:rPr lang="en-GB" dirty="0">
                <a:latin typeface="Arial" panose="020B0604020202020204" pitchFamily="34" charset="0"/>
                <a:cs typeface="Arial" panose="020B0604020202020204" pitchFamily="34" charset="0"/>
              </a:rPr>
              <a:t>Her role is to oversee provision for our children with additional needs. </a:t>
            </a:r>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can be contacted via the school office, or email </a:t>
            </a:r>
            <a:r>
              <a:rPr lang="en-GB" dirty="0" err="1">
                <a:latin typeface="Arial" panose="020B0604020202020204" pitchFamily="34" charset="0"/>
                <a:cs typeface="Arial" panose="020B0604020202020204" pitchFamily="34" charset="0"/>
              </a:rPr>
              <a:t>senco</a:t>
            </a:r>
            <a:r>
              <a:rPr lang="en-GB" dirty="0">
                <a:latin typeface="Arial" panose="020B0604020202020204" pitchFamily="34" charset="0"/>
                <a:cs typeface="Arial" panose="020B0604020202020204" pitchFamily="34" charset="0"/>
              </a:rPr>
              <a:t>@scotchorchard.staffs.sch.uk</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endParaRPr lang="en-GB" dirty="0"/>
          </a:p>
        </p:txBody>
      </p:sp>
      <p:sp>
        <p:nvSpPr>
          <p:cNvPr id="3" name="TextBox 2"/>
          <p:cNvSpPr txBox="1"/>
          <p:nvPr/>
        </p:nvSpPr>
        <p:spPr>
          <a:xfrm>
            <a:off x="887767" y="418380"/>
            <a:ext cx="6178061" cy="461665"/>
          </a:xfrm>
          <a:prstGeom prst="rect">
            <a:avLst/>
          </a:prstGeom>
          <a:noFill/>
        </p:spPr>
        <p:txBody>
          <a:bodyPr wrap="square" rtlCol="0">
            <a:spAutoFit/>
          </a:bodyPr>
          <a:lstStyle/>
          <a:p>
            <a:r>
              <a:rPr lang="en-GB" sz="2400" b="1" u="sng" dirty="0">
                <a:solidFill>
                  <a:srgbClr val="00B0F0"/>
                </a:solidFill>
              </a:rPr>
              <a:t>What are our values and aims?</a:t>
            </a:r>
          </a:p>
        </p:txBody>
      </p:sp>
    </p:spTree>
    <p:extLst>
      <p:ext uri="{BB962C8B-B14F-4D97-AF65-F5344CB8AC3E}">
        <p14:creationId xmlns:p14="http://schemas.microsoft.com/office/powerpoint/2010/main" val="185988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738" y="316524"/>
            <a:ext cx="9132277" cy="10895290"/>
          </a:xfrm>
          <a:prstGeom prst="rect">
            <a:avLst/>
          </a:prstGeom>
          <a:noFill/>
          <a:ln w="9525">
            <a:noFill/>
            <a:miter lim="800000"/>
            <a:headEnd/>
            <a:tailEnd/>
          </a:ln>
        </p:spPr>
        <p:txBody>
          <a:bodyPr wrap="square">
            <a:spAutoFit/>
          </a:bodyPr>
          <a:lstStyle/>
          <a:p>
            <a:r>
              <a:rPr lang="en-GB" sz="2400" b="1" u="sng" dirty="0">
                <a:solidFill>
                  <a:srgbClr val="0099FF"/>
                </a:solidFill>
                <a:cs typeface="Arial" panose="020B0604020202020204" pitchFamily="34" charset="0"/>
              </a:rPr>
              <a:t>How will the curriculum be matched to my child’s needs?</a:t>
            </a:r>
          </a:p>
          <a:p>
            <a:endParaRPr lang="en-GB" dirty="0">
              <a:solidFill>
                <a:srgbClr val="0099FF"/>
              </a:solidFill>
              <a:cs typeface="Arial" panose="020B0604020202020204" pitchFamily="34" charset="0"/>
            </a:endParaRPr>
          </a:p>
          <a:p>
            <a:pPr marL="342900" indent="-342900">
              <a:buFont typeface="Arial" panose="020B0604020202020204" pitchFamily="34" charset="0"/>
              <a:buChar char="•"/>
            </a:pPr>
            <a:r>
              <a:rPr lang="en-GB" dirty="0">
                <a:cs typeface="Arial" panose="020B0604020202020204" pitchFamily="34" charset="0"/>
              </a:rPr>
              <a:t>Our curriculum is designed to be inclusive and to allow all learners to engage in all activities. We aim to give children a range of learning opportunities and styles so that they can find the areas that they can excel in.</a:t>
            </a:r>
          </a:p>
          <a:p>
            <a:pPr marL="342900" indent="-342900">
              <a:buFont typeface="Arial" panose="020B0604020202020204" pitchFamily="34" charset="0"/>
              <a:buChar char="•"/>
            </a:pPr>
            <a:r>
              <a:rPr lang="en-GB" dirty="0">
                <a:cs typeface="Arial" panose="020B0604020202020204" pitchFamily="34" charset="0"/>
              </a:rPr>
              <a:t>All work within class is pitched at an appropriate level so that all children are able to access according to their specific needs. This may be in the form of differentiated activities, extra resources, pre-teaching, extra modelling and scaffolding. Some children may require more personalised curriculums which will be agreed with the SENDCo, parents/carers, teachers and, if required, outside agencies. </a:t>
            </a:r>
          </a:p>
          <a:p>
            <a:pPr marL="342900" indent="-342900">
              <a:buFont typeface="Arial" panose="020B0604020202020204" pitchFamily="34" charset="0"/>
              <a:buChar char="•"/>
            </a:pPr>
            <a:r>
              <a:rPr lang="en-GB" dirty="0">
                <a:cs typeface="Arial" panose="020B0604020202020204" pitchFamily="34" charset="0"/>
              </a:rPr>
              <a:t>We make reasonable adjustments for all pupils, including disabled pupils to ensure that children with SEND are able to access all aspects of school life.  We do this by planning and risk accessing any curriculum and non curriculum activities to ensure they are accessible to all and adjustments are made when needed. Our accessibility policy is available on our school website. </a:t>
            </a:r>
          </a:p>
          <a:p>
            <a:pPr marL="342900" indent="-342900">
              <a:buFont typeface="Arial" panose="020B0604020202020204" pitchFamily="34" charset="0"/>
              <a:buChar char="•"/>
            </a:pPr>
            <a:r>
              <a:rPr lang="en-GB" dirty="0">
                <a:cs typeface="Arial" panose="020B0604020202020204" pitchFamily="34" charset="0"/>
              </a:rPr>
              <a:t>Our admission policy is based on upon the agreed Staffordshire County Council admissions policy. </a:t>
            </a:r>
          </a:p>
          <a:p>
            <a:pPr marL="342900" indent="-342900">
              <a:buFont typeface="Arial" panose="020B0604020202020204" pitchFamily="34" charset="0"/>
              <a:buChar char="•"/>
            </a:pPr>
            <a:r>
              <a:rPr lang="en-GB" dirty="0">
                <a:cs typeface="Arial" panose="020B0604020202020204" pitchFamily="34" charset="0"/>
              </a:rPr>
              <a:t>Normal admission arrangements will be followed for pupils with SEND.</a:t>
            </a:r>
          </a:p>
          <a:p>
            <a:pPr marL="342900" indent="-342900">
              <a:buFont typeface="Arial" panose="020B0604020202020204" pitchFamily="34" charset="0"/>
              <a:buChar char="•"/>
            </a:pPr>
            <a:r>
              <a:rPr lang="en-GB" dirty="0">
                <a:cs typeface="Arial" panose="020B0604020202020204" pitchFamily="34" charset="0"/>
              </a:rPr>
              <a:t>When children with disabilities join our school we work closely with parents/carers and any professionals involved to ensure disabled pupils can access our school. </a:t>
            </a:r>
          </a:p>
          <a:p>
            <a:r>
              <a:rPr lang="en-GB" sz="2400" b="1" dirty="0">
                <a:latin typeface="SassoonPrimaryInfant" pitchFamily="2" charset="0"/>
              </a:rPr>
              <a:t> </a:t>
            </a:r>
          </a:p>
          <a:p>
            <a:endParaRPr lang="en-GB" sz="2400" b="1" dirty="0">
              <a:solidFill>
                <a:srgbClr val="0099FF"/>
              </a:solidFill>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343904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722" y="299451"/>
            <a:ext cx="8722197" cy="830997"/>
          </a:xfrm>
          <a:prstGeom prst="rect">
            <a:avLst/>
          </a:prstGeom>
          <a:noFill/>
        </p:spPr>
        <p:txBody>
          <a:bodyPr wrap="square" rtlCol="0">
            <a:spAutoFit/>
          </a:bodyPr>
          <a:lstStyle/>
          <a:p>
            <a:r>
              <a:rPr lang="en-GB" sz="2400" b="1" u="sng" dirty="0">
                <a:solidFill>
                  <a:srgbClr val="00B0F0"/>
                </a:solidFill>
              </a:rPr>
              <a:t>How do we adapt the curriculum and learning environment to meet the needs of our children with SEND?</a:t>
            </a:r>
          </a:p>
        </p:txBody>
      </p:sp>
      <p:sp>
        <p:nvSpPr>
          <p:cNvPr id="3" name="TextBox 2"/>
          <p:cNvSpPr txBox="1"/>
          <p:nvPr/>
        </p:nvSpPr>
        <p:spPr>
          <a:xfrm>
            <a:off x="572722" y="1499780"/>
            <a:ext cx="8899751" cy="3970318"/>
          </a:xfrm>
          <a:prstGeom prst="rect">
            <a:avLst/>
          </a:prstGeom>
          <a:noFill/>
        </p:spPr>
        <p:txBody>
          <a:bodyPr wrap="square" rtlCol="0">
            <a:spAutoFit/>
          </a:bodyPr>
          <a:lstStyle/>
          <a:p>
            <a:r>
              <a:rPr lang="en-GB" dirty="0"/>
              <a:t>We make the following adaptations to ensure all our pupils’ needs are met:</a:t>
            </a:r>
          </a:p>
          <a:p>
            <a:endParaRPr lang="en-GB" dirty="0"/>
          </a:p>
          <a:p>
            <a:pPr marL="285750" indent="-285750">
              <a:buFont typeface="Arial" panose="020B0604020202020204" pitchFamily="34" charset="0"/>
              <a:buChar char="•"/>
            </a:pPr>
            <a:r>
              <a:rPr lang="en-GB" dirty="0"/>
              <a:t>Adapting our curriculum to ensure all pupils have access to it, by grouping, 1:1 work, teaching style, adapting content of the lesson.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Adapting our resources and staffing.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Using recommended aids, such as laptops, assistive technology, larger font, coloured overlays, practical resources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Adaptive teaching, for example giving longer processing times, pre-teaching of key vocabulary, reading instructions outload etc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Following advice from outside agencies and specialists.</a:t>
            </a:r>
          </a:p>
        </p:txBody>
      </p:sp>
    </p:spTree>
    <p:extLst>
      <p:ext uri="{BB962C8B-B14F-4D97-AF65-F5344CB8AC3E}">
        <p14:creationId xmlns:p14="http://schemas.microsoft.com/office/powerpoint/2010/main" val="372229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739" y="316524"/>
            <a:ext cx="9296400" cy="11295400"/>
          </a:xfrm>
          <a:prstGeom prst="rect">
            <a:avLst/>
          </a:prstGeom>
          <a:noFill/>
          <a:ln w="9525">
            <a:noFill/>
            <a:miter lim="800000"/>
            <a:headEnd/>
            <a:tailEnd/>
          </a:ln>
        </p:spPr>
        <p:txBody>
          <a:bodyPr wrap="square">
            <a:spAutoFit/>
          </a:bodyPr>
          <a:lstStyle/>
          <a:p>
            <a:r>
              <a:rPr lang="en-GB" sz="2400" b="1" u="sng" dirty="0">
                <a:solidFill>
                  <a:srgbClr val="0099FF"/>
                </a:solidFill>
                <a:latin typeface="+mj-lt"/>
                <a:cs typeface="Arial" panose="020B0604020202020204" pitchFamily="34" charset="0"/>
              </a:rPr>
              <a:t>How will I know how my child is doing and how will you help me to support my child’s learning? </a:t>
            </a:r>
          </a:p>
          <a:p>
            <a:endParaRPr lang="en-GB" sz="1600" dirty="0">
              <a:solidFill>
                <a:srgbClr val="0099FF"/>
              </a:solidFill>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We offer an open door policy where you are welcome any time to make an appointment to meet either the class teacher, SENDCo or senior leadership team and discuss how your child is getting on. We can also offer advice and practical ways you can help your child at home. </a:t>
            </a:r>
          </a:p>
          <a:p>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We believe that your child’s education should be a partnership between home and school, therefore we aim to keep communication channels open and communicate regularly, especially if your child has complex needs.</a:t>
            </a:r>
          </a:p>
          <a:p>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If your child is on our SEND register, they will have a Learning Plan which will outline individual pupil information and learning targets. </a:t>
            </a:r>
          </a:p>
          <a:p>
            <a:pPr marL="342900" indent="-342900">
              <a:buFont typeface="Arial" panose="020B0604020202020204" pitchFamily="34" charset="0"/>
              <a:buChar char="•"/>
            </a:pPr>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You will be invited in to school on a termly basis for a pupil centred review meeting where we will discuss the needs and progress of your child. These meetings ensure that everyone develops a good understanding of the pupil’s areas of strength and difficulty,  parents/carers concerns are taken into account and that everyone understands the agreed outcomes and next steps for the pupil. </a:t>
            </a:r>
          </a:p>
          <a:p>
            <a:pPr marL="342900" indent="-342900">
              <a:buFont typeface="Arial" panose="020B0604020202020204" pitchFamily="34" charset="0"/>
              <a:buChar char="•"/>
            </a:pPr>
            <a:endParaRPr lang="en-GB" sz="1600" dirty="0">
              <a:latin typeface="+mj-lt"/>
              <a:cs typeface="Arial" panose="020B0604020202020204" pitchFamily="34" charset="0"/>
            </a:endParaRPr>
          </a:p>
          <a:p>
            <a:pPr marL="342900" indent="-342900">
              <a:buFont typeface="Arial" panose="020B0604020202020204" pitchFamily="34" charset="0"/>
              <a:buChar char="•"/>
            </a:pPr>
            <a:r>
              <a:rPr lang="en-GB" sz="1600" dirty="0">
                <a:latin typeface="+mj-lt"/>
                <a:cs typeface="Arial" panose="020B0604020202020204" pitchFamily="34" charset="0"/>
              </a:rPr>
              <a:t>Any reports from outside agencies will be sent home and you will be invited into school to discuss these reports. If working with outside agencies, meetings with the professionals may take place with school and parents to ensure a collaborative approach. </a:t>
            </a:r>
          </a:p>
          <a:p>
            <a:endParaRPr lang="en-GB" sz="2400" b="1" dirty="0">
              <a:latin typeface="SassoonPrimaryInfant" pitchFamily="2" charset="0"/>
            </a:endParaRPr>
          </a:p>
          <a:p>
            <a:endParaRPr lang="en-GB" sz="2400" b="1" dirty="0">
              <a:solidFill>
                <a:srgbClr val="0099FF"/>
              </a:solidFill>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78790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738" y="316524"/>
            <a:ext cx="9519139" cy="9448740"/>
          </a:xfrm>
          <a:prstGeom prst="rect">
            <a:avLst/>
          </a:prstGeom>
          <a:noFill/>
          <a:ln w="9525">
            <a:noFill/>
            <a:miter lim="800000"/>
            <a:headEnd/>
            <a:tailEnd/>
          </a:ln>
        </p:spPr>
        <p:txBody>
          <a:bodyPr wrap="square">
            <a:spAutoFit/>
          </a:bodyPr>
          <a:lstStyle/>
          <a:p>
            <a:r>
              <a:rPr lang="en-GB" sz="2400" b="1" u="sng" dirty="0">
                <a:solidFill>
                  <a:srgbClr val="0099FF"/>
                </a:solidFill>
                <a:latin typeface="+mj-lt"/>
                <a:cs typeface="Arial" panose="020B0604020202020204" pitchFamily="34" charset="0"/>
              </a:rPr>
              <a:t>How does the school know how well my child is doing?</a:t>
            </a:r>
          </a:p>
          <a:p>
            <a:endParaRPr lang="en-GB" dirty="0">
              <a:solidFill>
                <a:srgbClr val="0099FF"/>
              </a:solidFill>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As a school, we measure children’s progress in learning against The National Curriculum expectations and age related expectations. </a:t>
            </a: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The class teacher continually assesses each child and notes areas where they are improving and where further support is needed. </a:t>
            </a: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Children who are not making expected progress are identified through pupil progress meetings with the class teacher, Deputy /Head teacher/ Phase leader / SENDCo. In this meeting a discussion takes place concerning which children are experiencing difficulty and what further support can be put in place. If your child is discussed at one of these meetings, you will be informed. </a:t>
            </a: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When the child’s Learning Plan is reviewed, comments are made against each target to show the progress the child has made and are shared with parents/carers.</a:t>
            </a:r>
          </a:p>
          <a:p>
            <a:endParaRPr lang="en-GB" sz="2000" b="1" dirty="0">
              <a:latin typeface="SassoonPrimaryInfant" pitchFamily="2" charset="0"/>
            </a:endParaRPr>
          </a:p>
          <a:p>
            <a:endParaRPr lang="en-GB" sz="2400" b="1" dirty="0">
              <a:solidFill>
                <a:srgbClr val="0099FF"/>
              </a:solidFill>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363564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739" y="316524"/>
            <a:ext cx="9507416" cy="9140964"/>
          </a:xfrm>
          <a:prstGeom prst="rect">
            <a:avLst/>
          </a:prstGeom>
          <a:noFill/>
          <a:ln w="9525">
            <a:noFill/>
            <a:miter lim="800000"/>
            <a:headEnd/>
            <a:tailEnd/>
          </a:ln>
        </p:spPr>
        <p:txBody>
          <a:bodyPr wrap="square">
            <a:spAutoFit/>
          </a:bodyPr>
          <a:lstStyle/>
          <a:p>
            <a:r>
              <a:rPr lang="en-GB" sz="2400" b="1" u="sng" dirty="0">
                <a:solidFill>
                  <a:srgbClr val="0099FF"/>
                </a:solidFill>
                <a:cs typeface="Arial" panose="020B0604020202020204" pitchFamily="34" charset="0"/>
              </a:rPr>
              <a:t>What support will there be for my child’s overall well being? </a:t>
            </a:r>
          </a:p>
          <a:p>
            <a:r>
              <a:rPr lang="en-GB" sz="2400" b="1" dirty="0"/>
              <a:t> </a:t>
            </a:r>
            <a:endParaRPr lang="en-GB" sz="2400" b="1" dirty="0">
              <a:solidFill>
                <a:srgbClr val="0099FF"/>
              </a:solidFill>
            </a:endParaRPr>
          </a:p>
          <a:p>
            <a:pPr marL="285750" indent="-285750" fontAlgn="t">
              <a:buFont typeface="Arial" panose="020B0604020202020204" pitchFamily="34" charset="0"/>
              <a:buChar char="•"/>
            </a:pPr>
            <a:r>
              <a:rPr lang="en-GB" dirty="0"/>
              <a:t>We are very proud of the pastoral support we provide for all the pupils and families at our school. </a:t>
            </a:r>
          </a:p>
          <a:p>
            <a:pPr marL="285750" indent="-285750" fontAlgn="t">
              <a:buFont typeface="Arial" panose="020B0604020202020204" pitchFamily="34" charset="0"/>
              <a:buChar char="•"/>
            </a:pPr>
            <a:endParaRPr lang="en-GB" dirty="0"/>
          </a:p>
          <a:p>
            <a:pPr marL="285750" indent="-285750" fontAlgn="t">
              <a:buFont typeface="Arial" panose="020B0604020202020204" pitchFamily="34" charset="0"/>
              <a:buChar char="•"/>
            </a:pPr>
            <a:r>
              <a:rPr lang="en-GB" dirty="0"/>
              <a:t>We have the support of a school family support worker: Mrs C Rowley </a:t>
            </a:r>
          </a:p>
          <a:p>
            <a:pPr marL="285750" indent="-285750" fontAlgn="t">
              <a:buFont typeface="Arial" panose="020B0604020202020204" pitchFamily="34" charset="0"/>
              <a:buChar char="•"/>
            </a:pPr>
            <a:r>
              <a:rPr lang="en-GB" dirty="0"/>
              <a:t>We have the support of a School learning mentor: Mrs L Savage </a:t>
            </a:r>
          </a:p>
          <a:p>
            <a:pPr marL="285750" indent="-285750" fontAlgn="t">
              <a:buFont typeface="Arial" panose="020B0604020202020204" pitchFamily="34" charset="0"/>
              <a:buChar char="•"/>
            </a:pPr>
            <a:endParaRPr lang="en-GB" dirty="0"/>
          </a:p>
          <a:p>
            <a:pPr marL="285750" indent="-285750" fontAlgn="t">
              <a:buFont typeface="Arial" panose="020B0604020202020204" pitchFamily="34" charset="0"/>
              <a:buChar char="•"/>
            </a:pPr>
            <a:r>
              <a:rPr lang="en-GB" dirty="0"/>
              <a:t>We have a dedicated and highly skilled team at ATLP ready to help and encourage pupils and families who wish to discuss any problems or request extra support. This can range from friendship issues, attendance, family breakdowns, bereavements or any emotional difficulties that arise during the course of the year.</a:t>
            </a:r>
          </a:p>
          <a:p>
            <a:pPr marL="285750" indent="-285750" fontAlgn="t">
              <a:buFont typeface="Arial" panose="020B0604020202020204" pitchFamily="34" charset="0"/>
              <a:buChar char="•"/>
            </a:pPr>
            <a:endParaRPr lang="en-GB" dirty="0"/>
          </a:p>
          <a:p>
            <a:pPr marL="285750" indent="-285750" fontAlgn="t">
              <a:buFont typeface="Arial" panose="020B0604020202020204" pitchFamily="34" charset="0"/>
              <a:buChar char="•"/>
            </a:pPr>
            <a:r>
              <a:rPr lang="en-GB" dirty="0"/>
              <a:t>Our vision is to ensure that all children feel safe and happy in our school and to help them overcome any barriers to learning they may have. We are here to ensure all children receive their potential and are prepared for life. </a:t>
            </a:r>
          </a:p>
          <a:p>
            <a:pPr marL="285750" indent="-285750" fontAlgn="t">
              <a:buFont typeface="Arial" panose="020B0604020202020204" pitchFamily="34" charset="0"/>
              <a:buChar char="•"/>
            </a:pPr>
            <a:endParaRPr lang="en-GB" dirty="0"/>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159014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2" name="Rectangle 1"/>
          <p:cNvSpPr/>
          <p:nvPr/>
        </p:nvSpPr>
        <p:spPr>
          <a:xfrm>
            <a:off x="627598" y="512609"/>
            <a:ext cx="8797756" cy="5016758"/>
          </a:xfrm>
          <a:prstGeom prst="rect">
            <a:avLst/>
          </a:prstGeom>
        </p:spPr>
        <p:txBody>
          <a:bodyPr wrap="square">
            <a:spAutoFit/>
          </a:bodyPr>
          <a:lstStyle/>
          <a:p>
            <a:r>
              <a:rPr lang="en-GB" sz="2800" b="1" u="sng" dirty="0">
                <a:solidFill>
                  <a:srgbClr val="0099FF"/>
                </a:solidFill>
                <a:latin typeface="+mj-lt"/>
                <a:cs typeface="Arial" panose="020B0604020202020204" pitchFamily="34" charset="0"/>
              </a:rPr>
              <a:t>How will my child be able to contribute their views?</a:t>
            </a:r>
          </a:p>
          <a:p>
            <a:endParaRPr lang="en-GB" sz="2800" b="1" u="sng" dirty="0">
              <a:solidFill>
                <a:srgbClr val="0099FF"/>
              </a:solidFill>
              <a:latin typeface="+mj-lt"/>
              <a:cs typeface="Arial" panose="020B0604020202020204" pitchFamily="34" charset="0"/>
            </a:endParaRPr>
          </a:p>
          <a:p>
            <a:endParaRPr lang="en-GB" sz="2000" b="1" dirty="0">
              <a:latin typeface="+mj-lt"/>
              <a:cs typeface="Arial" panose="020B0604020202020204" pitchFamily="34" charset="0"/>
            </a:endParaRPr>
          </a:p>
          <a:p>
            <a:r>
              <a:rPr lang="en-GB" dirty="0">
                <a:latin typeface="+mj-lt"/>
                <a:cs typeface="Arial" panose="020B0604020202020204" pitchFamily="34" charset="0"/>
              </a:rPr>
              <a:t>At Scotch Orchard Primary school, we value and celebrate each child being able to express their views on all aspects of school life. During each review cycle, children have the opportunity to share their views and interests which are incorporated into the single page profile of their  Learning Plan. Where appropriate, targets are also shared and discussed with pupils.</a:t>
            </a:r>
          </a:p>
          <a:p>
            <a:endParaRPr lang="en-GB" dirty="0">
              <a:latin typeface="+mj-lt"/>
              <a:cs typeface="Arial" panose="020B0604020202020204" pitchFamily="34" charset="0"/>
            </a:endParaRPr>
          </a:p>
          <a:p>
            <a:endParaRPr lang="en-GB" dirty="0">
              <a:latin typeface="+mj-lt"/>
              <a:cs typeface="Arial" panose="020B0604020202020204" pitchFamily="34" charset="0"/>
            </a:endParaRPr>
          </a:p>
          <a:p>
            <a:r>
              <a:rPr lang="en-GB" dirty="0">
                <a:latin typeface="+mj-lt"/>
                <a:cs typeface="Arial" panose="020B0604020202020204" pitchFamily="34" charset="0"/>
              </a:rPr>
              <a:t>Children are encouraged to self assess and share their views during lessons and interventions. </a:t>
            </a:r>
          </a:p>
          <a:p>
            <a:endParaRPr lang="en-GB" dirty="0">
              <a:latin typeface="+mj-lt"/>
              <a:cs typeface="Arial" panose="020B0604020202020204" pitchFamily="34" charset="0"/>
            </a:endParaRPr>
          </a:p>
          <a:p>
            <a:r>
              <a:rPr lang="en-GB" dirty="0">
                <a:latin typeface="+mj-lt"/>
                <a:cs typeface="Arial" panose="020B0604020202020204" pitchFamily="34" charset="0"/>
              </a:rPr>
              <a:t>Where appropriate children will be invited to attend their EHCP review meetings.</a:t>
            </a:r>
          </a:p>
          <a:p>
            <a:r>
              <a:rPr lang="en-GB" dirty="0">
                <a:latin typeface="+mj-lt"/>
                <a:cs typeface="Arial" panose="020B0604020202020204" pitchFamily="34" charset="0"/>
              </a:rPr>
              <a:t>Where possible, meetings will take a </a:t>
            </a:r>
            <a:r>
              <a:rPr lang="en-GB" dirty="0">
                <a:latin typeface="+mj-lt"/>
                <a:cs typeface="Arial" panose="020B0604020202020204" pitchFamily="34" charset="0"/>
                <a:hlinkClick r:id="rId2"/>
              </a:rPr>
              <a:t>person centred approach</a:t>
            </a:r>
            <a:r>
              <a:rPr lang="en-GB" dirty="0">
                <a:latin typeface="+mj-lt"/>
                <a:cs typeface="Arial" panose="020B0604020202020204" pitchFamily="34" charset="0"/>
              </a:rPr>
              <a:t>. </a:t>
            </a:r>
          </a:p>
        </p:txBody>
      </p:sp>
    </p:spTree>
    <p:extLst>
      <p:ext uri="{BB962C8B-B14F-4D97-AF65-F5344CB8AC3E}">
        <p14:creationId xmlns:p14="http://schemas.microsoft.com/office/powerpoint/2010/main" val="246321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476519" y="140625"/>
            <a:ext cx="9054344" cy="9064020"/>
          </a:xfrm>
          <a:prstGeom prst="rect">
            <a:avLst/>
          </a:prstGeom>
          <a:noFill/>
          <a:ln w="9525">
            <a:noFill/>
            <a:miter lim="800000"/>
            <a:headEnd/>
            <a:tailEnd/>
          </a:ln>
        </p:spPr>
        <p:txBody>
          <a:bodyPr wrap="square">
            <a:spAutoFit/>
          </a:bodyPr>
          <a:lstStyle/>
          <a:p>
            <a:r>
              <a:rPr lang="en-GB" sz="2400" b="1" u="sng" dirty="0">
                <a:solidFill>
                  <a:srgbClr val="0099FF"/>
                </a:solidFill>
                <a:latin typeface="+mj-lt"/>
              </a:rPr>
              <a:t>What specialist services and expertise are available at or accessed by the school?</a:t>
            </a:r>
          </a:p>
          <a:p>
            <a:endParaRPr lang="en-GB" sz="2000" b="1" dirty="0">
              <a:latin typeface="+mj-lt"/>
            </a:endParaRPr>
          </a:p>
          <a:p>
            <a:pPr marL="342900" indent="-342900">
              <a:buFont typeface="Arial" panose="020B0604020202020204" pitchFamily="34" charset="0"/>
              <a:buChar char="•"/>
            </a:pPr>
            <a:r>
              <a:rPr lang="en-GB" sz="1700" dirty="0">
                <a:latin typeface="+mj-lt"/>
              </a:rPr>
              <a:t>Michelle Spires is a fully qualified teacher who has taught in a range of schools and across local authorities since 2008. She holds the National SEND Qualification Award and has been in the role of SENDCo since 2012. Michelle Spires is non class based and leads SEND within the Lichfield Hub of ATLP Schools. </a:t>
            </a:r>
          </a:p>
          <a:p>
            <a:pPr marL="342900" indent="-342900">
              <a:buFont typeface="Arial" panose="020B0604020202020204" pitchFamily="34" charset="0"/>
              <a:buChar char="•"/>
            </a:pPr>
            <a:r>
              <a:rPr lang="en-GB" sz="1700" dirty="0">
                <a:latin typeface="+mj-lt"/>
              </a:rPr>
              <a:t>All our teachers and support staff are given regular training throughout the year. Any new staff are given a full induction and SEND training. </a:t>
            </a:r>
          </a:p>
          <a:p>
            <a:pPr marL="342900" indent="-342900">
              <a:buFont typeface="Arial" panose="020B0604020202020204" pitchFamily="34" charset="0"/>
              <a:buChar char="•"/>
            </a:pPr>
            <a:r>
              <a:rPr lang="en-GB" sz="1700" dirty="0">
                <a:latin typeface="+mj-lt"/>
              </a:rPr>
              <a:t>We have a team of dedicated teaching assistants with many years experience. All TAs have at least a Level 2 qualification. </a:t>
            </a:r>
          </a:p>
          <a:p>
            <a:r>
              <a:rPr lang="en-GB" sz="1700" dirty="0">
                <a:latin typeface="+mj-lt"/>
              </a:rPr>
              <a:t> </a:t>
            </a:r>
          </a:p>
          <a:p>
            <a:r>
              <a:rPr lang="en-GB" sz="1700" dirty="0">
                <a:latin typeface="+mj-lt"/>
              </a:rPr>
              <a:t>Where needed, we work with a range of outside agencies including: </a:t>
            </a:r>
          </a:p>
          <a:p>
            <a:pPr marL="342900" indent="-342900">
              <a:buFont typeface="Arial" panose="020B0604020202020204" pitchFamily="34" charset="0"/>
              <a:buChar char="•"/>
            </a:pPr>
            <a:r>
              <a:rPr lang="en-GB" sz="1500" dirty="0" err="1">
                <a:latin typeface="+mj-lt"/>
              </a:rPr>
              <a:t>SENDIASS</a:t>
            </a:r>
            <a:endParaRPr lang="en-GB" sz="1500" dirty="0">
              <a:latin typeface="+mj-lt"/>
            </a:endParaRPr>
          </a:p>
          <a:p>
            <a:pPr marL="342900" indent="-342900">
              <a:buFont typeface="Arial" panose="020B0604020202020204" pitchFamily="34" charset="0"/>
              <a:buChar char="•"/>
            </a:pPr>
            <a:r>
              <a:rPr lang="en-GB" sz="1500" dirty="0">
                <a:latin typeface="+mj-lt"/>
              </a:rPr>
              <a:t>Staffordshire Educational Psychology service </a:t>
            </a:r>
          </a:p>
          <a:p>
            <a:pPr marL="342900" indent="-342900">
              <a:buFont typeface="Arial" panose="020B0604020202020204" pitchFamily="34" charset="0"/>
              <a:buChar char="•"/>
            </a:pPr>
            <a:r>
              <a:rPr lang="en-GB" sz="1500" dirty="0">
                <a:latin typeface="+mj-lt"/>
              </a:rPr>
              <a:t>A private Educational psychologist called </a:t>
            </a:r>
            <a:r>
              <a:rPr lang="en-GB" sz="1500" dirty="0">
                <a:latin typeface="+mj-lt"/>
                <a:hlinkClick r:id="rId2"/>
              </a:rPr>
              <a:t>Dr Anita </a:t>
            </a:r>
            <a:r>
              <a:rPr lang="en-GB" sz="1500" dirty="0" err="1">
                <a:latin typeface="+mj-lt"/>
                <a:hlinkClick r:id="rId2"/>
              </a:rPr>
              <a:t>Soni</a:t>
            </a:r>
            <a:r>
              <a:rPr lang="en-GB" sz="1500" dirty="0">
                <a:latin typeface="+mj-lt"/>
                <a:hlinkClick r:id="rId2"/>
              </a:rPr>
              <a:t> </a:t>
            </a:r>
            <a:endParaRPr lang="en-GB" sz="1500" dirty="0">
              <a:latin typeface="+mj-lt"/>
            </a:endParaRPr>
          </a:p>
          <a:p>
            <a:pPr marL="342900" indent="-342900">
              <a:buFont typeface="Arial" panose="020B0604020202020204" pitchFamily="34" charset="0"/>
              <a:buChar char="•"/>
            </a:pPr>
            <a:r>
              <a:rPr lang="en-GB" sz="1500" dirty="0">
                <a:latin typeface="+mj-lt"/>
              </a:rPr>
              <a:t>Speech &amp; Language MPFT</a:t>
            </a:r>
          </a:p>
          <a:p>
            <a:pPr marL="342900" indent="-342900">
              <a:buFont typeface="Arial" panose="020B0604020202020204" pitchFamily="34" charset="0"/>
              <a:buChar char="•"/>
            </a:pPr>
            <a:r>
              <a:rPr lang="en-GB" sz="1500" dirty="0">
                <a:latin typeface="+mj-lt"/>
              </a:rPr>
              <a:t>CAMHS (Child &amp; Adolescent Mental Health Service)</a:t>
            </a:r>
          </a:p>
          <a:p>
            <a:pPr marL="342900" indent="-342900">
              <a:buFont typeface="Arial" panose="020B0604020202020204" pitchFamily="34" charset="0"/>
              <a:buChar char="•"/>
            </a:pPr>
            <a:r>
              <a:rPr lang="en-GB" sz="1500" dirty="0">
                <a:latin typeface="+mj-lt"/>
              </a:rPr>
              <a:t>Occupational </a:t>
            </a:r>
            <a:r>
              <a:rPr lang="en-GB" sz="1500">
                <a:latin typeface="+mj-lt"/>
              </a:rPr>
              <a:t>Therapy services </a:t>
            </a:r>
            <a:endParaRPr lang="en-GB" sz="1500" dirty="0">
              <a:latin typeface="+mj-lt"/>
            </a:endParaRPr>
          </a:p>
          <a:p>
            <a:pPr marL="342900" indent="-342900">
              <a:buFont typeface="Arial" panose="020B0604020202020204" pitchFamily="34" charset="0"/>
              <a:buChar char="•"/>
            </a:pPr>
            <a:r>
              <a:rPr lang="en-GB" sz="1500" dirty="0">
                <a:latin typeface="+mj-lt"/>
              </a:rPr>
              <a:t>Physio Therapy</a:t>
            </a:r>
          </a:p>
          <a:p>
            <a:pPr marL="342900" indent="-342900">
              <a:buFont typeface="Arial" panose="020B0604020202020204" pitchFamily="34" charset="0"/>
              <a:buChar char="•"/>
            </a:pPr>
            <a:r>
              <a:rPr lang="en-GB" sz="1500" dirty="0">
                <a:latin typeface="+mj-lt"/>
              </a:rPr>
              <a:t>Community Paediatricians </a:t>
            </a:r>
          </a:p>
          <a:p>
            <a:pPr marL="342900" indent="-342900">
              <a:buFont typeface="Arial" panose="020B0604020202020204" pitchFamily="34" charset="0"/>
              <a:buChar char="•"/>
            </a:pPr>
            <a:r>
              <a:rPr lang="en-GB" sz="1500" dirty="0">
                <a:latin typeface="+mj-lt"/>
              </a:rPr>
              <a:t>Family Support Service – Malachi </a:t>
            </a:r>
          </a:p>
          <a:p>
            <a:pPr marL="342900" indent="-342900">
              <a:buFont typeface="Arial" panose="020B0604020202020204" pitchFamily="34" charset="0"/>
              <a:buChar char="•"/>
            </a:pPr>
            <a:r>
              <a:rPr lang="en-GB" sz="1500" dirty="0">
                <a:latin typeface="+mj-lt"/>
              </a:rPr>
              <a:t>Action For Children</a:t>
            </a:r>
          </a:p>
          <a:p>
            <a:pPr marL="342900" indent="-342900">
              <a:buFont typeface="Arial" panose="020B0604020202020204" pitchFamily="34" charset="0"/>
              <a:buChar char="•"/>
            </a:pPr>
            <a:r>
              <a:rPr lang="en-GB" sz="1500" dirty="0">
                <a:latin typeface="+mj-lt"/>
              </a:rPr>
              <a:t>Social Services</a:t>
            </a:r>
          </a:p>
          <a:p>
            <a:pPr marL="342900" indent="-342900">
              <a:buFont typeface="Arial" panose="020B0604020202020204" pitchFamily="34" charset="0"/>
              <a:buChar char="•"/>
            </a:pPr>
            <a:r>
              <a:rPr lang="en-GB" sz="1500" dirty="0">
                <a:latin typeface="+mj-lt"/>
              </a:rPr>
              <a:t>Sensory Support Services </a:t>
            </a:r>
          </a:p>
          <a:p>
            <a:pPr marL="342900" indent="-342900">
              <a:buFont typeface="Arial" panose="020B0604020202020204" pitchFamily="34" charset="0"/>
              <a:buChar char="•"/>
            </a:pPr>
            <a:r>
              <a:rPr lang="en-GB" sz="1500" dirty="0">
                <a:latin typeface="+mj-lt"/>
              </a:rPr>
              <a:t>Autism Inclusion team </a:t>
            </a:r>
          </a:p>
          <a:p>
            <a:endParaRPr lang="en-GB" sz="2000" b="1" dirty="0">
              <a:latin typeface="SassoonPrimaryInfant" pitchFamily="2" charset="0"/>
            </a:endParaRPr>
          </a:p>
          <a:p>
            <a:endParaRPr lang="en-GB" sz="2000" b="1" dirty="0">
              <a:latin typeface="SassoonPrimaryInfant" pitchFamily="2"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343178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18913"/>
            <a:ext cx="8968154" cy="830997"/>
          </a:xfrm>
          <a:prstGeom prst="rect">
            <a:avLst/>
          </a:prstGeom>
          <a:noFill/>
        </p:spPr>
        <p:txBody>
          <a:bodyPr wrap="square" rtlCol="0">
            <a:spAutoFit/>
          </a:bodyPr>
          <a:lstStyle/>
          <a:p>
            <a:r>
              <a:rPr lang="en-GB" sz="2400" b="1" u="sng" dirty="0">
                <a:solidFill>
                  <a:srgbClr val="00B0F0"/>
                </a:solidFill>
              </a:rPr>
              <a:t>What is the school’s approach to supporting children in transition periods?</a:t>
            </a:r>
          </a:p>
        </p:txBody>
      </p:sp>
      <p:sp>
        <p:nvSpPr>
          <p:cNvPr id="3" name="TextBox 2"/>
          <p:cNvSpPr txBox="1"/>
          <p:nvPr/>
        </p:nvSpPr>
        <p:spPr>
          <a:xfrm>
            <a:off x="381000" y="1586599"/>
            <a:ext cx="7995138" cy="3693319"/>
          </a:xfrm>
          <a:prstGeom prst="rect">
            <a:avLst/>
          </a:prstGeom>
          <a:noFill/>
        </p:spPr>
        <p:txBody>
          <a:bodyPr wrap="square" rtlCol="0">
            <a:spAutoFit/>
          </a:bodyPr>
          <a:lstStyle/>
          <a:p>
            <a:r>
              <a:rPr lang="en-GB" dirty="0"/>
              <a:t>Scotch Orchard Primary School recognises the importance of effective transition and has a number of strategies to support children.</a:t>
            </a:r>
          </a:p>
          <a:p>
            <a:endParaRPr lang="en-GB" dirty="0"/>
          </a:p>
          <a:p>
            <a:pPr marL="285750" indent="-285750">
              <a:buFont typeface="Arial" panose="020B0604020202020204" pitchFamily="34" charset="0"/>
              <a:buChar char="•"/>
            </a:pPr>
            <a:r>
              <a:rPr lang="en-GB" dirty="0"/>
              <a:t>Regular and extra visits to new classrooms/ settings.</a:t>
            </a:r>
          </a:p>
          <a:p>
            <a:pPr marL="285750" indent="-285750">
              <a:buFont typeface="Arial" panose="020B0604020202020204" pitchFamily="34" charset="0"/>
              <a:buChar char="•"/>
            </a:pPr>
            <a:r>
              <a:rPr lang="en-GB" dirty="0"/>
              <a:t>1:1/small group transition sessions.</a:t>
            </a:r>
          </a:p>
          <a:p>
            <a:pPr marL="285750" indent="-285750">
              <a:buFont typeface="Arial" panose="020B0604020202020204" pitchFamily="34" charset="0"/>
              <a:buChar char="•"/>
            </a:pPr>
            <a:r>
              <a:rPr lang="en-GB" dirty="0"/>
              <a:t>Contact with staff/SENDCo from previous/ new settings.</a:t>
            </a:r>
          </a:p>
          <a:p>
            <a:pPr marL="285750" indent="-285750">
              <a:buFont typeface="Arial" panose="020B0604020202020204" pitchFamily="34" charset="0"/>
              <a:buChar char="•"/>
            </a:pPr>
            <a:r>
              <a:rPr lang="en-GB" dirty="0"/>
              <a:t>Transition meetings for staff to discuss needs of individual children.</a:t>
            </a:r>
          </a:p>
          <a:p>
            <a:pPr marL="285750" indent="-285750">
              <a:buFont typeface="Arial" panose="020B0604020202020204" pitchFamily="34" charset="0"/>
              <a:buChar char="•"/>
            </a:pPr>
            <a:r>
              <a:rPr lang="en-GB" dirty="0"/>
              <a:t>Transition sessions with parents/carers to meet new members of staff.</a:t>
            </a:r>
          </a:p>
          <a:p>
            <a:pPr marL="285750" indent="-285750">
              <a:buFont typeface="Arial" panose="020B0604020202020204" pitchFamily="34" charset="0"/>
              <a:buChar char="•"/>
            </a:pPr>
            <a:r>
              <a:rPr lang="en-GB" dirty="0"/>
              <a:t>Transition booklets/posters for children.</a:t>
            </a:r>
          </a:p>
          <a:p>
            <a:pPr marL="285750" indent="-285750">
              <a:buFont typeface="Arial" panose="020B0604020202020204" pitchFamily="34" charset="0"/>
              <a:buChar char="•"/>
            </a:pPr>
            <a:r>
              <a:rPr lang="en-GB" dirty="0"/>
              <a:t>Personalised transition programmes when needed.</a:t>
            </a:r>
          </a:p>
          <a:p>
            <a:pPr marL="285750" indent="-285750">
              <a:buFont typeface="Arial" panose="020B0604020202020204" pitchFamily="34" charset="0"/>
              <a:buChar char="•"/>
            </a:pPr>
            <a:r>
              <a:rPr lang="en-GB" dirty="0"/>
              <a:t>Learning Plans and essential information passed on to next teacher/setting. </a:t>
            </a:r>
          </a:p>
          <a:p>
            <a:endParaRPr lang="en-GB" dirty="0"/>
          </a:p>
        </p:txBody>
      </p:sp>
    </p:spTree>
    <p:extLst>
      <p:ext uri="{BB962C8B-B14F-4D97-AF65-F5344CB8AC3E}">
        <p14:creationId xmlns:p14="http://schemas.microsoft.com/office/powerpoint/2010/main" val="68003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78" y="176415"/>
            <a:ext cx="7913077" cy="830997"/>
          </a:xfrm>
          <a:prstGeom prst="rect">
            <a:avLst/>
          </a:prstGeom>
          <a:noFill/>
        </p:spPr>
        <p:txBody>
          <a:bodyPr wrap="square" rtlCol="0">
            <a:spAutoFit/>
          </a:bodyPr>
          <a:lstStyle/>
          <a:p>
            <a:r>
              <a:rPr lang="en-GB" sz="2400" b="1" u="sng" dirty="0">
                <a:solidFill>
                  <a:srgbClr val="00B0F0"/>
                </a:solidFill>
              </a:rPr>
              <a:t>How does the school evaluate effectiveness of its provision? </a:t>
            </a:r>
          </a:p>
        </p:txBody>
      </p:sp>
      <p:sp>
        <p:nvSpPr>
          <p:cNvPr id="3" name="TextBox 2"/>
          <p:cNvSpPr txBox="1"/>
          <p:nvPr/>
        </p:nvSpPr>
        <p:spPr>
          <a:xfrm>
            <a:off x="755397" y="1095370"/>
            <a:ext cx="7561385" cy="6309420"/>
          </a:xfrm>
          <a:prstGeom prst="rect">
            <a:avLst/>
          </a:prstGeom>
          <a:noFill/>
        </p:spPr>
        <p:txBody>
          <a:bodyPr wrap="square" rtlCol="0">
            <a:spAutoFit/>
          </a:bodyPr>
          <a:lstStyle/>
          <a:p>
            <a:r>
              <a:rPr lang="en-GB" sz="1600" dirty="0"/>
              <a:t>We evaluate the effectiveness of provision for pupils with SEND by:</a:t>
            </a:r>
          </a:p>
          <a:p>
            <a:endParaRPr lang="en-GB" sz="1600" dirty="0"/>
          </a:p>
          <a:p>
            <a:r>
              <a:rPr lang="en-GB" sz="1600" dirty="0"/>
              <a:t>Regularly reviewing pupil’s individual progress towards their targets on a termly basis.</a:t>
            </a:r>
          </a:p>
          <a:p>
            <a:endParaRPr lang="en-GB" sz="1600" dirty="0"/>
          </a:p>
          <a:p>
            <a:pPr marL="285750" indent="-285750">
              <a:buFont typeface="Arial" panose="020B0604020202020204" pitchFamily="34" charset="0"/>
              <a:buChar char="•"/>
            </a:pPr>
            <a:r>
              <a:rPr lang="en-GB" sz="1600" dirty="0"/>
              <a:t>Reviewing the impact of interventions at regular intervals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Gathering parents/carers and pupil voice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Working closely with local SENDCos and SENDCos within The Arthur Terry Learning Partnership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Working closely with outside agencies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Monitoring of books, lessons, data by SENCO and school leadership team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Evaluating the school SEND action plan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Using provision maps to measure progress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Holding termly meetings with class teachers and parents/carers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Annual reviews for pupils with EHC plans</a:t>
            </a:r>
          </a:p>
          <a:p>
            <a:endParaRPr lang="en-GB" dirty="0"/>
          </a:p>
          <a:p>
            <a:endParaRPr lang="en-GB" dirty="0"/>
          </a:p>
        </p:txBody>
      </p:sp>
    </p:spTree>
    <p:extLst>
      <p:ext uri="{BB962C8B-B14F-4D97-AF65-F5344CB8AC3E}">
        <p14:creationId xmlns:p14="http://schemas.microsoft.com/office/powerpoint/2010/main" val="386307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08894" y="315833"/>
            <a:ext cx="8959524" cy="6555641"/>
          </a:xfrm>
          <a:prstGeom prst="rect">
            <a:avLst/>
          </a:prstGeom>
          <a:noFill/>
          <a:ln w="9525">
            <a:noFill/>
            <a:miter lim="800000"/>
            <a:headEnd/>
            <a:tailEnd/>
          </a:ln>
        </p:spPr>
        <p:txBody>
          <a:bodyPr wrap="square">
            <a:spAutoFit/>
          </a:bodyPr>
          <a:lstStyle/>
          <a:p>
            <a:pPr algn="ctr"/>
            <a:endParaRPr lang="en-GB" dirty="0">
              <a:solidFill>
                <a:srgbClr val="0099FF"/>
              </a:solidFill>
              <a:latin typeface="Trebuchet MS" pitchFamily="34" charset="0"/>
            </a:endParaRPr>
          </a:p>
          <a:p>
            <a:endParaRPr lang="en-GB" sz="2400" dirty="0">
              <a:latin typeface="+mj-lt"/>
            </a:endParaRPr>
          </a:p>
          <a:p>
            <a:r>
              <a:rPr lang="en-GB" sz="2400" b="1" u="sng" dirty="0">
                <a:solidFill>
                  <a:srgbClr val="0099FF"/>
                </a:solidFill>
                <a:latin typeface="+mj-lt"/>
                <a:cs typeface="Arial" panose="020B0604020202020204" pitchFamily="34" charset="0"/>
              </a:rPr>
              <a:t>Who can I contact for further information? </a:t>
            </a:r>
          </a:p>
          <a:p>
            <a:endParaRPr lang="en-GB" sz="2400" b="1" u="sng" dirty="0">
              <a:solidFill>
                <a:srgbClr val="0099FF"/>
              </a:solidFill>
              <a:latin typeface="+mj-lt"/>
              <a:cs typeface="Arial" panose="020B0604020202020204" pitchFamily="34" charset="0"/>
            </a:endParaRPr>
          </a:p>
          <a:p>
            <a:endParaRPr lang="en-GB" b="1" dirty="0">
              <a:solidFill>
                <a:srgbClr val="0099FF"/>
              </a:solidFill>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First point of contact would be your child’s class teacher to share your concerns. </a:t>
            </a: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You could also arrange to meet Michelle Spires, our SENCO, or other members of the senior leadership team.</a:t>
            </a: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rPr>
              <a:t>Explore our SEND policy </a:t>
            </a:r>
            <a:r>
              <a:rPr lang="en-US" dirty="0">
                <a:hlinkClick r:id="rId2"/>
              </a:rPr>
              <a:t>Policies – The Arthur Terry Learning Partnership (atlp.org.uk)</a:t>
            </a:r>
            <a:endParaRPr lang="en-GB" dirty="0">
              <a:latin typeface="+mj-lt"/>
              <a:cs typeface="Arial" panose="020B0604020202020204" pitchFamily="34" charset="0"/>
            </a:endParaRPr>
          </a:p>
          <a:p>
            <a:endParaRPr lang="en-GB" dirty="0">
              <a:latin typeface="+mj-lt"/>
              <a:cs typeface="Arial" panose="020B0604020202020204" pitchFamily="34" charset="0"/>
            </a:endParaRPr>
          </a:p>
          <a:p>
            <a:pPr marL="342900" indent="-342900">
              <a:buFont typeface="Arial" panose="020B0604020202020204" pitchFamily="34" charset="0"/>
              <a:buChar char="•"/>
            </a:pPr>
            <a:r>
              <a:rPr lang="en-GB" dirty="0">
                <a:latin typeface="+mj-lt"/>
                <a:cs typeface="Arial" panose="020B0604020202020204" pitchFamily="34" charset="0"/>
                <a:hlinkClick r:id="rId3"/>
              </a:rPr>
              <a:t>Staffordshire Guidance</a:t>
            </a:r>
            <a:endParaRPr lang="en-GB" dirty="0">
              <a:latin typeface="+mj-lt"/>
              <a:cs typeface="Arial" panose="020B0604020202020204" pitchFamily="34" charset="0"/>
            </a:endParaRPr>
          </a:p>
          <a:p>
            <a:pPr marL="342900" indent="-342900">
              <a:buFont typeface="Arial" panose="020B0604020202020204" pitchFamily="34" charset="0"/>
              <a:buChar char="•"/>
            </a:pPr>
            <a:endParaRPr lang="en-GB" dirty="0">
              <a:latin typeface="+mj-lt"/>
              <a:cs typeface="Arial" panose="020B0604020202020204" pitchFamily="34" charset="0"/>
            </a:endParaRPr>
          </a:p>
          <a:p>
            <a:endParaRPr lang="en-GB" sz="2000" b="1" dirty="0">
              <a:latin typeface="SassoonPrimaryInfant" pitchFamily="2" charset="0"/>
            </a:endParaRPr>
          </a:p>
          <a:p>
            <a:endParaRPr lang="en-GB" sz="2000" b="1" dirty="0">
              <a:latin typeface="SassoonPrimaryInfant" pitchFamily="2" charset="0"/>
            </a:endParaRPr>
          </a:p>
          <a:p>
            <a:endParaRPr lang="en-GB" sz="2000" b="1" dirty="0">
              <a:latin typeface="SassoonPrimaryInfant" pitchFamily="2" charset="0"/>
            </a:endParaRPr>
          </a:p>
          <a:p>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120325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515816" y="377395"/>
            <a:ext cx="9237785" cy="8032968"/>
          </a:xfrm>
          <a:prstGeom prst="rect">
            <a:avLst/>
          </a:prstGeom>
          <a:noFill/>
          <a:ln w="9525">
            <a:noFill/>
            <a:miter lim="800000"/>
            <a:headEnd/>
            <a:tailEnd/>
          </a:ln>
        </p:spPr>
        <p:txBody>
          <a:bodyPr wrap="square">
            <a:spAutoFit/>
          </a:bodyPr>
          <a:lstStyle/>
          <a:p>
            <a:r>
              <a:rPr lang="en-GB" sz="2400" b="1" u="sng" dirty="0">
                <a:solidFill>
                  <a:srgbClr val="00B0F0"/>
                </a:solidFill>
                <a:latin typeface="Trebuchet MS" panose="020B0603020202020204" pitchFamily="34" charset="0"/>
              </a:rPr>
              <a:t>How do we identify if a child has Special Educational needs</a:t>
            </a:r>
          </a:p>
          <a:p>
            <a:endParaRPr lang="en-GB" sz="1400" dirty="0">
              <a:latin typeface="Arial" panose="020B0604020202020204" pitchFamily="34" charset="0"/>
              <a:cs typeface="Arial" panose="020B0604020202020204" pitchFamily="34" charset="0"/>
            </a:endParaRPr>
          </a:p>
          <a:p>
            <a:r>
              <a:rPr lang="en-GB" sz="1400" dirty="0"/>
              <a:t>At different times in their school life, a child or young person may have a special educational need. The Code of Practice 2015 defines SEND as follows: </a:t>
            </a:r>
          </a:p>
          <a:p>
            <a:endParaRPr lang="en-GB" sz="1400" dirty="0"/>
          </a:p>
          <a:p>
            <a:r>
              <a:rPr lang="en-GB" sz="1400" i="1" dirty="0"/>
              <a:t>“A child or young person has SEN if they have a learning difficulty or disability which calls for special education provision to be made for him or her. A child of compulsory school age or a young person has a learning difficulty or disability if he or she: </a:t>
            </a:r>
          </a:p>
          <a:p>
            <a:r>
              <a:rPr lang="en-GB" sz="1400" i="1" dirty="0"/>
              <a:t>a) Has a significantly greater difficulty in learning that the majority of others the same age, or </a:t>
            </a:r>
          </a:p>
          <a:p>
            <a:r>
              <a:rPr lang="en-GB" sz="1400" i="1" dirty="0"/>
              <a:t>b) Has a disability which prevents or hinders him or her from making use of facilities of a kind generally </a:t>
            </a:r>
          </a:p>
          <a:p>
            <a:r>
              <a:rPr lang="en-GB" sz="1400" i="1" dirty="0"/>
              <a:t>provided for others of the same age in mainstream schools or mainstream post-16 institutions. </a:t>
            </a:r>
          </a:p>
          <a:p>
            <a:r>
              <a:rPr lang="en-GB" sz="1400" i="1" dirty="0"/>
              <a:t>Where pupils’ progress is significantly slower than that of their peers, or fails to match their previous rate of progress, despite high quality teaching targeted at specific areas of difficulty, it may be that the child has SEN. Information will be gathered, including seeking the views of parents and the pupil, as well as from teachers and assessments. </a:t>
            </a:r>
          </a:p>
          <a:p>
            <a:r>
              <a:rPr lang="en-GB" sz="1400" dirty="0">
                <a:latin typeface="Arial" panose="020B0604020202020204" pitchFamily="34" charset="0"/>
                <a:cs typeface="Arial" panose="020B0604020202020204" pitchFamily="34" charset="0"/>
              </a:rPr>
              <a:t> </a:t>
            </a:r>
          </a:p>
          <a:p>
            <a:r>
              <a:rPr lang="en-GB" sz="1400" dirty="0">
                <a:latin typeface="+mj-lt"/>
                <a:cs typeface="Arial" panose="020B0604020202020204" pitchFamily="34" charset="0"/>
              </a:rPr>
              <a:t>Concerns may also be raised through:</a:t>
            </a:r>
          </a:p>
          <a:p>
            <a:endParaRPr lang="en-GB" sz="1400" dirty="0">
              <a:latin typeface="+mj-lt"/>
              <a:cs typeface="Arial" panose="020B0604020202020204" pitchFamily="34" charset="0"/>
            </a:endParaRPr>
          </a:p>
          <a:p>
            <a:pPr marL="285750" indent="-285750">
              <a:buFont typeface="Arial" panose="020B0604020202020204" pitchFamily="34" charset="0"/>
              <a:buChar char="•"/>
            </a:pPr>
            <a:r>
              <a:rPr lang="en-GB" sz="1400" dirty="0">
                <a:latin typeface="+mj-lt"/>
                <a:cs typeface="Arial" panose="020B0604020202020204" pitchFamily="34" charset="0"/>
              </a:rPr>
              <a:t> Liaison with Infant school/previous school or nursery setting </a:t>
            </a:r>
          </a:p>
          <a:p>
            <a:pPr marL="342900" indent="-342900">
              <a:buFont typeface="Arial" panose="020B0604020202020204" pitchFamily="34" charset="0"/>
              <a:buChar char="•"/>
            </a:pPr>
            <a:r>
              <a:rPr lang="en-GB" sz="1400" dirty="0">
                <a:latin typeface="+mj-lt"/>
                <a:cs typeface="Arial" panose="020B0604020202020204" pitchFamily="34" charset="0"/>
              </a:rPr>
              <a:t>Discussions raised by parents/carers</a:t>
            </a:r>
          </a:p>
          <a:p>
            <a:pPr marL="342900" indent="-342900">
              <a:buFont typeface="Arial" panose="020B0604020202020204" pitchFamily="34" charset="0"/>
              <a:buChar char="•"/>
            </a:pPr>
            <a:r>
              <a:rPr lang="en-GB" sz="1400" dirty="0">
                <a:latin typeface="+mj-lt"/>
                <a:cs typeface="Arial" panose="020B0604020202020204" pitchFamily="34" charset="0"/>
              </a:rPr>
              <a:t>Liaison with external agencies </a:t>
            </a:r>
            <a:r>
              <a:rPr lang="en-GB" sz="1400" dirty="0" err="1">
                <a:latin typeface="+mj-lt"/>
                <a:cs typeface="Arial" panose="020B0604020202020204" pitchFamily="34" charset="0"/>
              </a:rPr>
              <a:t>eg</a:t>
            </a:r>
            <a:r>
              <a:rPr lang="en-GB" sz="1400" dirty="0">
                <a:latin typeface="+mj-lt"/>
                <a:cs typeface="Arial" panose="020B0604020202020204" pitchFamily="34" charset="0"/>
              </a:rPr>
              <a:t> for a physical/medical need</a:t>
            </a:r>
          </a:p>
          <a:p>
            <a:pPr marL="342900" indent="-342900">
              <a:buFont typeface="Arial" panose="020B0604020202020204" pitchFamily="34" charset="0"/>
              <a:buChar char="•"/>
            </a:pPr>
            <a:r>
              <a:rPr lang="en-GB" sz="1400" dirty="0">
                <a:latin typeface="+mj-lt"/>
                <a:cs typeface="Arial" panose="020B0604020202020204" pitchFamily="34" charset="0"/>
              </a:rPr>
              <a:t>A health diagnosis through their paediatrician or other health care professional </a:t>
            </a:r>
          </a:p>
          <a:p>
            <a:pPr marL="342900" indent="-342900">
              <a:buFont typeface="Arial" panose="020B0604020202020204" pitchFamily="34" charset="0"/>
              <a:buChar char="•"/>
            </a:pPr>
            <a:endParaRPr lang="en-GB" sz="1400" dirty="0">
              <a:latin typeface="+mj-lt"/>
              <a:cs typeface="Arial" panose="020B0604020202020204" pitchFamily="34" charset="0"/>
            </a:endParaRPr>
          </a:p>
          <a:p>
            <a:r>
              <a:rPr lang="en-GB" sz="1400" dirty="0"/>
              <a:t>There can be many reasons for learners not making expected progress. These may include absences, attending different schools, difficulties with speaking English, or worries that distract them from learning. The school understands that children who experience these barriers to learning are vulnerable and may need extra support to help them achieve. This does not mean that all vulnerable learners have SEND. Only those with a difficulty that requires special educational provision will be identified as having SEND. </a:t>
            </a:r>
          </a:p>
          <a:p>
            <a:endParaRPr lang="en-GB" sz="1400" dirty="0">
              <a:latin typeface="+mj-lt"/>
              <a:cs typeface="Arial" panose="020B0604020202020204" pitchFamily="34" charset="0"/>
            </a:endParaRPr>
          </a:p>
          <a:p>
            <a:pPr marL="342900"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b="1" dirty="0">
              <a:latin typeface="SassoonPrimaryInfant" pitchFamily="2" charset="0"/>
            </a:endParaRPr>
          </a:p>
          <a:p>
            <a:pPr marL="285750" indent="-285750">
              <a:buFont typeface="Arial" panose="020B0604020202020204" pitchFamily="34" charset="0"/>
              <a:buChar char="•"/>
            </a:pPr>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301230" y="959093"/>
            <a:ext cx="9530687" cy="4939814"/>
          </a:xfrm>
          <a:prstGeom prst="rect">
            <a:avLst/>
          </a:prstGeom>
          <a:noFill/>
          <a:ln w="9525">
            <a:noFill/>
            <a:miter lim="800000"/>
            <a:headEnd/>
            <a:tailEnd/>
          </a:ln>
        </p:spPr>
        <p:txBody>
          <a:bodyPr wrap="square">
            <a:spAutoFit/>
          </a:bodyPr>
          <a:lstStyle/>
          <a:p>
            <a:r>
              <a:rPr lang="en-GB" sz="2800" b="1" u="sng" dirty="0">
                <a:solidFill>
                  <a:srgbClr val="0099FF"/>
                </a:solidFill>
              </a:rPr>
              <a:t>Who can I contact for further information?</a:t>
            </a:r>
          </a:p>
          <a:p>
            <a:endParaRPr lang="en-GB" sz="2400" b="1" dirty="0">
              <a:solidFill>
                <a:srgbClr val="0099FF"/>
              </a:solidFill>
            </a:endParaRPr>
          </a:p>
          <a:p>
            <a:r>
              <a:rPr lang="en-GB" dirty="0"/>
              <a:t>The Staffordshire </a:t>
            </a:r>
            <a:r>
              <a:rPr lang="en-GB" b="1" dirty="0"/>
              <a:t>Special Educational Needs &amp; Disability Information, Advice and Support Service</a:t>
            </a:r>
            <a:r>
              <a:rPr lang="en-GB" dirty="0"/>
              <a:t> (</a:t>
            </a:r>
            <a:r>
              <a:rPr lang="en-GB" dirty="0">
                <a:hlinkClick r:id="rId2"/>
              </a:rPr>
              <a:t>SENDIASS</a:t>
            </a:r>
            <a:r>
              <a:rPr lang="en-GB" dirty="0"/>
              <a:t>) offers impartial information, advice and support to children and young people with special educational needs or disabilities.</a:t>
            </a:r>
          </a:p>
          <a:p>
            <a:endParaRPr lang="en-GB" dirty="0"/>
          </a:p>
          <a:p>
            <a:r>
              <a:rPr lang="en-GB" dirty="0"/>
              <a:t>The service is impartial, confidential, and free. If you're a parent or young person being assessed, the service can:</a:t>
            </a:r>
          </a:p>
          <a:p>
            <a:pPr marL="285750" indent="-285750">
              <a:buFont typeface="Arial" panose="020B0604020202020204" pitchFamily="34" charset="0"/>
              <a:buChar char="•"/>
            </a:pPr>
            <a:r>
              <a:rPr lang="en-GB" dirty="0"/>
              <a:t>Help you to understand the referral process</a:t>
            </a:r>
          </a:p>
          <a:p>
            <a:pPr marL="285750" indent="-285750">
              <a:buFont typeface="Arial" panose="020B0604020202020204" pitchFamily="34" charset="0"/>
              <a:buChar char="•"/>
            </a:pPr>
            <a:r>
              <a:rPr lang="en-GB" dirty="0"/>
              <a:t>Act as a named contact throughout the process</a:t>
            </a:r>
          </a:p>
          <a:p>
            <a:pPr marL="285750" indent="-285750">
              <a:buFont typeface="Arial" panose="020B0604020202020204" pitchFamily="34" charset="0"/>
              <a:buChar char="•"/>
            </a:pPr>
            <a:r>
              <a:rPr lang="en-GB" dirty="0"/>
              <a:t>Help you to communicate with everyone involved in the assessment process</a:t>
            </a:r>
          </a:p>
          <a:p>
            <a:pPr marL="285750" indent="-285750">
              <a:buFont typeface="Arial" panose="020B0604020202020204" pitchFamily="34" charset="0"/>
              <a:buChar char="•"/>
            </a:pPr>
            <a:r>
              <a:rPr lang="en-GB" dirty="0"/>
              <a:t>Provide information about personal budgets</a:t>
            </a:r>
          </a:p>
          <a:p>
            <a:pPr marL="285750" indent="-285750">
              <a:buFont typeface="Arial" panose="020B0604020202020204" pitchFamily="34" charset="0"/>
              <a:buChar char="•"/>
            </a:pPr>
            <a:r>
              <a:rPr lang="en-GB" dirty="0"/>
              <a:t>Put you in touch with other people who can help, if necessary.</a:t>
            </a:r>
          </a:p>
          <a:p>
            <a:endParaRPr lang="en-GB" dirty="0"/>
          </a:p>
          <a:p>
            <a:endParaRPr lang="en-GB" sz="11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657908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94651206-62B5-09C0-0D26-757283CC7225}"/>
              </a:ext>
            </a:extLst>
          </p:cNvPr>
          <p:cNvSpPr txBox="1"/>
          <p:nvPr/>
        </p:nvSpPr>
        <p:spPr>
          <a:xfrm>
            <a:off x="2212551" y="196002"/>
            <a:ext cx="5227532" cy="6365665"/>
          </a:xfrm>
          <a:prstGeom prst="rect">
            <a:avLst/>
          </a:prstGeom>
          <a:solidFill>
            <a:prstClr val="white"/>
          </a:solidFill>
          <a:ln w="6350">
            <a:solidFill>
              <a:srgbClr val="3BA89C"/>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GB" sz="2400" b="1" kern="100" dirty="0">
                <a:solidFill>
                  <a:srgbClr val="3E9D96"/>
                </a:solidFill>
                <a:effectLst/>
                <a:latin typeface="Arial" panose="020B0604020202020204" pitchFamily="34" charset="0"/>
                <a:ea typeface="Times New Roman" panose="02020603050405020304" pitchFamily="18" charset="0"/>
                <a:cs typeface="Times New Roman" panose="02020603050405020304" pitchFamily="18" charset="0"/>
              </a:rPr>
              <a:t>Links to local SEN services </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2"/>
              </a:rPr>
              <a:t>Staffordshire Connects</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3"/>
              </a:rPr>
              <a:t>Family Support Service</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4"/>
              </a:rPr>
              <a:t>Sandbox Mental Health Service</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5"/>
              </a:rPr>
              <a:t>Speech and Language Therapy</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6"/>
              </a:rPr>
              <a:t>CAMHS</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7"/>
              </a:rPr>
              <a:t>School Nursing Service</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8"/>
              </a:rPr>
              <a:t>Action For Children</a:t>
            </a: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9"/>
              </a:rPr>
              <a:t>Child and Young People’s Autism Service </a:t>
            </a: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10"/>
              </a:rPr>
              <a:t>Community Paediatrics</a:t>
            </a: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11"/>
              </a:rPr>
              <a:t>Autism Inclusion Team </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pPr>
              <a:lnSpc>
                <a:spcPct val="115000"/>
              </a:lnSpc>
              <a:spcAft>
                <a:spcPts val="800"/>
              </a:spcAft>
            </a:pPr>
            <a:r>
              <a:rPr lang="en-GB" sz="2400" kern="100" dirty="0">
                <a:effectLst/>
                <a:latin typeface="Aptos" panose="020B0004020202020204" pitchFamily="34" charset="0"/>
                <a:ea typeface="Times New Roman" panose="02020603050405020304" pitchFamily="18" charset="0"/>
                <a:cs typeface="Times New Roman" panose="02020603050405020304" pitchFamily="18" charset="0"/>
              </a:rPr>
              <a:t> </a:t>
            </a:r>
          </a:p>
          <a:p>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effectLst/>
              <a:latin typeface="Helvetica" pitchFamily="2" charset="0"/>
              <a:ea typeface="Times New Roman" panose="02020603050405020304" pitchFamily="18" charset="0"/>
              <a:cs typeface="Times New Roman" panose="02020603050405020304" pitchFamily="18" charset="0"/>
            </a:endParaRPr>
          </a:p>
          <a:p>
            <a:pPr>
              <a:lnSpc>
                <a:spcPct val="115000"/>
              </a:lnSpc>
              <a:spcAft>
                <a:spcPts val="800"/>
              </a:spcAft>
            </a:pPr>
            <a:r>
              <a:rPr lang="en-GB" sz="24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40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EFFD51-1445-92AE-9CAB-5AB8C1EA22DE}"/>
              </a:ext>
            </a:extLst>
          </p:cNvPr>
          <p:cNvPicPr>
            <a:picLocks noChangeAspect="1"/>
          </p:cNvPicPr>
          <p:nvPr/>
        </p:nvPicPr>
        <p:blipFill>
          <a:blip r:embed="rId2"/>
          <a:srcRect l="46643" t="27823" r="23901" b="3614"/>
          <a:stretch/>
        </p:blipFill>
        <p:spPr>
          <a:xfrm>
            <a:off x="2995084" y="112908"/>
            <a:ext cx="3862916" cy="6745092"/>
          </a:xfrm>
          <a:prstGeom prst="rect">
            <a:avLst/>
          </a:prstGeom>
        </p:spPr>
      </p:pic>
    </p:spTree>
    <p:extLst>
      <p:ext uri="{BB962C8B-B14F-4D97-AF65-F5344CB8AC3E}">
        <p14:creationId xmlns:p14="http://schemas.microsoft.com/office/powerpoint/2010/main" val="191019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0" y="1261087"/>
            <a:ext cx="7972425" cy="2862322"/>
          </a:xfrm>
          <a:prstGeom prst="rect">
            <a:avLst/>
          </a:prstGeom>
          <a:noFill/>
          <a:ln w="9525">
            <a:noFill/>
            <a:miter lim="800000"/>
            <a:headEnd/>
            <a:tailEnd/>
          </a:ln>
        </p:spPr>
        <p:txBody>
          <a:bodyPr>
            <a:spAutoFit/>
          </a:bodyPr>
          <a:lstStyle/>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
        <p:nvSpPr>
          <p:cNvPr id="4" name="TextBox 1"/>
          <p:cNvSpPr txBox="1">
            <a:spLocks noChangeArrowheads="1"/>
          </p:cNvSpPr>
          <p:nvPr/>
        </p:nvSpPr>
        <p:spPr bwMode="auto">
          <a:xfrm>
            <a:off x="222738" y="316524"/>
            <a:ext cx="9257813" cy="10095071"/>
          </a:xfrm>
          <a:prstGeom prst="rect">
            <a:avLst/>
          </a:prstGeom>
          <a:noFill/>
          <a:ln w="9525">
            <a:noFill/>
            <a:miter lim="800000"/>
            <a:headEnd/>
            <a:tailEnd/>
          </a:ln>
        </p:spPr>
        <p:txBody>
          <a:bodyPr wrap="square">
            <a:spAutoFit/>
          </a:bodyPr>
          <a:lstStyle/>
          <a:p>
            <a:r>
              <a:rPr lang="en-GB" sz="3200" b="1" u="sng" dirty="0">
                <a:solidFill>
                  <a:srgbClr val="0099FF"/>
                </a:solidFill>
                <a:latin typeface="+mj-lt"/>
                <a:cs typeface="Arial" panose="020B0604020202020204" pitchFamily="34" charset="0"/>
              </a:rPr>
              <a:t>What should I do if I think my child may have special educational needs?</a:t>
            </a:r>
          </a:p>
          <a:p>
            <a:endParaRPr lang="en-GB" sz="2400" b="1" dirty="0">
              <a:solidFill>
                <a:srgbClr val="0099FF"/>
              </a:solidFill>
              <a:latin typeface="SassoonPrimaryInfant" pitchFamily="2" charset="0"/>
            </a:endParaRPr>
          </a:p>
          <a:p>
            <a:r>
              <a:rPr lang="en-GB" sz="2400" dirty="0">
                <a:latin typeface="+mj-lt"/>
                <a:cs typeface="Arial" panose="020B0604020202020204" pitchFamily="34" charset="0"/>
              </a:rPr>
              <a:t>At Scotch Orchard </a:t>
            </a:r>
            <a:r>
              <a:rPr lang="en-US" sz="2400" dirty="0">
                <a:latin typeface="+mj-lt"/>
                <a:cs typeface="Arial" panose="020B0604020202020204" pitchFamily="34" charset="0"/>
              </a:rPr>
              <a:t>Primary</a:t>
            </a:r>
            <a:r>
              <a:rPr lang="en-GB" sz="2400" dirty="0">
                <a:latin typeface="+mj-lt"/>
                <a:cs typeface="Arial" panose="020B0604020202020204" pitchFamily="34" charset="0"/>
              </a:rPr>
              <a:t> School, we pride ourselves on building positive relationships with parents and carers. We encourage an open and honest relationship whereby we can develop quality support for your child. </a:t>
            </a:r>
          </a:p>
          <a:p>
            <a:endParaRPr lang="en-GB" sz="2400" dirty="0">
              <a:latin typeface="+mj-lt"/>
              <a:cs typeface="Arial" panose="020B0604020202020204" pitchFamily="34" charset="0"/>
            </a:endParaRPr>
          </a:p>
          <a:p>
            <a:r>
              <a:rPr lang="en-GB" sz="2400" dirty="0">
                <a:latin typeface="+mj-lt"/>
                <a:cs typeface="Arial" panose="020B0604020202020204" pitchFamily="34" charset="0"/>
              </a:rPr>
              <a:t>If you would like to raise a concern, please either discuss your concern with your child’s class teacher in the first instance. A meeting may then be arranged with a member of the leadership team or with the school SENCo if necessary. </a:t>
            </a:r>
          </a:p>
          <a:p>
            <a:r>
              <a:rPr lang="en-GB" sz="2400" dirty="0">
                <a:latin typeface="+mj-lt"/>
                <a:cs typeface="Arial" panose="020B0604020202020204" pitchFamily="34" charset="0"/>
              </a:rPr>
              <a:t> </a:t>
            </a:r>
          </a:p>
          <a:p>
            <a:endParaRPr lang="en-GB" sz="2400" dirty="0">
              <a:latin typeface="+mj-lt"/>
              <a:cs typeface="Arial" panose="020B0604020202020204" pitchFamily="34" charset="0"/>
            </a:endParaRPr>
          </a:p>
          <a:p>
            <a:endParaRPr lang="en-GB" sz="2800" b="1" dirty="0">
              <a:latin typeface="+mj-lt"/>
            </a:endParaRPr>
          </a:p>
          <a:p>
            <a:endParaRPr lang="en-GB" b="1" dirty="0">
              <a:latin typeface="SassoonPrimaryInfant" pitchFamily="2" charset="0"/>
            </a:endParaRPr>
          </a:p>
          <a:p>
            <a:endParaRPr lang="en-GB" b="1" dirty="0">
              <a:latin typeface="SassoonPrimaryInfant" pitchFamily="2" charset="0"/>
            </a:endParaRPr>
          </a:p>
          <a:p>
            <a:pPr marL="285750" indent="-285750">
              <a:buFont typeface="Arial" panose="020B0604020202020204" pitchFamily="34" charset="0"/>
              <a:buChar char="•"/>
            </a:pPr>
            <a:endParaRPr lang="en-GB" dirty="0">
              <a:latin typeface="Trebuchet MS" pitchFamily="34" charset="0"/>
            </a:endParaRPr>
          </a:p>
          <a:p>
            <a:endParaRPr lang="en-GB" dirty="0">
              <a:latin typeface="Trebuchet MS" pitchFamily="34" charset="0"/>
            </a:endParaRPr>
          </a:p>
          <a:p>
            <a:endParaRPr lang="en-GB" dirty="0">
              <a:solidFill>
                <a:srgbClr val="0099FF"/>
              </a:solidFill>
              <a:latin typeface="Trebuchet MS" pitchFamily="34" charset="0"/>
            </a:endParaRPr>
          </a:p>
          <a:p>
            <a:pPr algn="ctr"/>
            <a:endParaRPr lang="en-GB" sz="3600" dirty="0">
              <a:solidFill>
                <a:srgbClr val="0099FF"/>
              </a:solidFill>
              <a:latin typeface="Trebuchet MS" pitchFamily="34" charset="0"/>
            </a:endParaRPr>
          </a:p>
          <a:p>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a:p>
            <a:pPr algn="ctr"/>
            <a:endParaRPr lang="en-GB" sz="3600" dirty="0">
              <a:latin typeface="Trebuchet MS" pitchFamily="34" charset="0"/>
            </a:endParaRPr>
          </a:p>
        </p:txBody>
      </p:sp>
    </p:spTree>
    <p:extLst>
      <p:ext uri="{BB962C8B-B14F-4D97-AF65-F5344CB8AC3E}">
        <p14:creationId xmlns:p14="http://schemas.microsoft.com/office/powerpoint/2010/main" val="21105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138" y="264703"/>
            <a:ext cx="7655124" cy="954107"/>
          </a:xfrm>
          <a:prstGeom prst="rect">
            <a:avLst/>
          </a:prstGeom>
        </p:spPr>
        <p:txBody>
          <a:bodyPr wrap="square">
            <a:spAutoFit/>
          </a:bodyPr>
          <a:lstStyle/>
          <a:p>
            <a:r>
              <a:rPr lang="en-GB" sz="2800" b="1" u="sng" dirty="0">
                <a:solidFill>
                  <a:srgbClr val="0099FF"/>
                </a:solidFill>
                <a:latin typeface="+mj-lt"/>
              </a:rPr>
              <a:t>What happens if it is considered that my child may have special educational needs?</a:t>
            </a:r>
          </a:p>
        </p:txBody>
      </p:sp>
      <p:sp>
        <p:nvSpPr>
          <p:cNvPr id="4" name="TextBox 3"/>
          <p:cNvSpPr txBox="1"/>
          <p:nvPr/>
        </p:nvSpPr>
        <p:spPr>
          <a:xfrm>
            <a:off x="574453" y="1524911"/>
            <a:ext cx="8381954" cy="1477328"/>
          </a:xfrm>
          <a:prstGeom prst="rect">
            <a:avLst/>
          </a:prstGeom>
          <a:noFill/>
        </p:spPr>
        <p:txBody>
          <a:bodyPr wrap="square" rtlCol="0">
            <a:spAutoFit/>
          </a:bodyPr>
          <a:lstStyle/>
          <a:p>
            <a:r>
              <a:rPr lang="en-GB" dirty="0"/>
              <a:t>As soon as any concern is raised about a child, parents/carers will be contacted to discuss this. We then follow the graduated approach and the assess, plan, do, review model as stated in the Code of practice 2015. </a:t>
            </a:r>
          </a:p>
          <a:p>
            <a:r>
              <a:rPr lang="en-GB" dirty="0"/>
              <a:t>This can be found at </a:t>
            </a:r>
            <a:r>
              <a:rPr lang="en-GB" dirty="0">
                <a:hlinkClick r:id="rId2"/>
              </a:rPr>
              <a:t>https://www.gov.uk/government/publications/send-code-of-practice-0-to-25</a:t>
            </a:r>
            <a:endParaRPr lang="en-GB" dirty="0"/>
          </a:p>
        </p:txBody>
      </p:sp>
      <p:sp>
        <p:nvSpPr>
          <p:cNvPr id="5" name="TextBox 4"/>
          <p:cNvSpPr txBox="1"/>
          <p:nvPr/>
        </p:nvSpPr>
        <p:spPr>
          <a:xfrm>
            <a:off x="574453" y="2922340"/>
            <a:ext cx="8241323" cy="3785652"/>
          </a:xfrm>
          <a:prstGeom prst="rect">
            <a:avLst/>
          </a:prstGeom>
          <a:noFill/>
        </p:spPr>
        <p:txBody>
          <a:bodyPr wrap="square" rtlCol="0">
            <a:spAutoFit/>
          </a:bodyPr>
          <a:lstStyle/>
          <a:p>
            <a:r>
              <a:rPr lang="en-GB" sz="1600" dirty="0"/>
              <a:t>Once a concern has been raised and are parents informed, the class teacher and SENDCo monitor the pupil carefully and ensure that quality first teaching strategies are in place. Interventions and classroom provision is tailored to meet the pupil’s needs.</a:t>
            </a:r>
          </a:p>
          <a:p>
            <a:endParaRPr lang="en-GB" sz="1600" dirty="0"/>
          </a:p>
          <a:p>
            <a:r>
              <a:rPr lang="en-GB" sz="1600" dirty="0"/>
              <a:t>If concerns continue the child will be placed on the SEND register and, if needed, specialist agencies may be involved and further interventions and support will be put into place. The class teacher will record this on a personalised SEN plan using a platform called </a:t>
            </a:r>
            <a:r>
              <a:rPr lang="en-GB" sz="1600" dirty="0" err="1">
                <a:hlinkClick r:id="rId3"/>
              </a:rPr>
              <a:t>Edukey</a:t>
            </a:r>
            <a:r>
              <a:rPr lang="en-GB" sz="1600" dirty="0"/>
              <a:t>. You will be given parental access to this by your child’s class teacher. </a:t>
            </a:r>
          </a:p>
          <a:p>
            <a:endParaRPr lang="en-GB" sz="1600" dirty="0"/>
          </a:p>
          <a:p>
            <a:r>
              <a:rPr lang="en-US" sz="1600" b="0" i="0" dirty="0">
                <a:solidFill>
                  <a:srgbClr val="111111"/>
                </a:solidFill>
                <a:effectLst/>
                <a:latin typeface="+mj-lt"/>
              </a:rPr>
              <a:t>Where a child requires additional support that goes beyond what </a:t>
            </a:r>
            <a:r>
              <a:rPr lang="en-GB" sz="1600" b="0" i="0" dirty="0">
                <a:solidFill>
                  <a:srgbClr val="111111"/>
                </a:solidFill>
                <a:effectLst/>
                <a:latin typeface="+mj-lt"/>
              </a:rPr>
              <a:t>the</a:t>
            </a:r>
            <a:r>
              <a:rPr lang="en-US" sz="1600" b="0" i="0" dirty="0">
                <a:solidFill>
                  <a:srgbClr val="111111"/>
                </a:solidFill>
                <a:effectLst/>
                <a:latin typeface="+mj-lt"/>
              </a:rPr>
              <a:t> school, or nursery can typically deliver from their own budgets or staffing then </a:t>
            </a:r>
            <a:r>
              <a:rPr lang="en-GB" sz="1600" b="0" i="0" dirty="0">
                <a:solidFill>
                  <a:srgbClr val="111111"/>
                </a:solidFill>
                <a:effectLst/>
                <a:latin typeface="+mj-lt"/>
              </a:rPr>
              <a:t>we</a:t>
            </a:r>
            <a:r>
              <a:rPr lang="en-US" sz="1600" b="0" i="0" dirty="0">
                <a:solidFill>
                  <a:srgbClr val="111111"/>
                </a:solidFill>
                <a:effectLst/>
                <a:latin typeface="+mj-lt"/>
              </a:rPr>
              <a:t> may need to apply for additional </a:t>
            </a:r>
            <a:r>
              <a:rPr lang="en-GB" sz="1600" b="0" i="0" dirty="0">
                <a:solidFill>
                  <a:srgbClr val="111111"/>
                </a:solidFill>
                <a:effectLst/>
                <a:latin typeface="+mj-lt"/>
              </a:rPr>
              <a:t>support</a:t>
            </a:r>
            <a:r>
              <a:rPr lang="en-US" sz="1600" b="0" i="0" dirty="0">
                <a:solidFill>
                  <a:srgbClr val="111111"/>
                </a:solidFill>
                <a:effectLst/>
                <a:latin typeface="+mj-lt"/>
              </a:rPr>
              <a:t> or, an Education, Health and Care Plan (EHCP) – An</a:t>
            </a:r>
            <a:r>
              <a:rPr lang="en-US" sz="1600" b="0" i="0" dirty="0">
                <a:solidFill>
                  <a:srgbClr val="111111"/>
                </a:solidFill>
                <a:effectLst/>
                <a:latin typeface="+mj-lt"/>
                <a:hlinkClick r:id="rId4"/>
              </a:rPr>
              <a:t> EHC plan</a:t>
            </a:r>
            <a:r>
              <a:rPr lang="en-US" sz="1600" b="0" i="0" dirty="0">
                <a:solidFill>
                  <a:srgbClr val="111111"/>
                </a:solidFill>
                <a:effectLst/>
                <a:latin typeface="+mj-lt"/>
              </a:rPr>
              <a:t> is a</a:t>
            </a:r>
            <a:r>
              <a:rPr lang="en-US" sz="1600" b="1" i="0" dirty="0">
                <a:solidFill>
                  <a:srgbClr val="111111"/>
                </a:solidFill>
                <a:effectLst/>
                <a:latin typeface="+mj-lt"/>
              </a:rPr>
              <a:t> </a:t>
            </a:r>
            <a:r>
              <a:rPr lang="en-US" sz="1600" i="0" dirty="0">
                <a:solidFill>
                  <a:srgbClr val="111111"/>
                </a:solidFill>
                <a:effectLst/>
                <a:latin typeface="+mj-lt"/>
              </a:rPr>
              <a:t>legally binding document outlining a child or </a:t>
            </a:r>
            <a:r>
              <a:rPr lang="en-GB" sz="1600" i="0" dirty="0">
                <a:solidFill>
                  <a:srgbClr val="111111"/>
                </a:solidFill>
                <a:effectLst/>
                <a:latin typeface="+mj-lt"/>
              </a:rPr>
              <a:t>Young Person’s Special</a:t>
            </a:r>
            <a:r>
              <a:rPr lang="en-US" sz="1600" i="0" dirty="0">
                <a:solidFill>
                  <a:srgbClr val="111111"/>
                </a:solidFill>
                <a:effectLst/>
                <a:latin typeface="+mj-lt"/>
              </a:rPr>
              <a:t> educational, health, and social care needs.</a:t>
            </a:r>
            <a:endParaRPr lang="en-GB" dirty="0">
              <a:latin typeface="+mj-lt"/>
            </a:endParaRPr>
          </a:p>
        </p:txBody>
      </p:sp>
    </p:spTree>
    <p:extLst>
      <p:ext uri="{BB962C8B-B14F-4D97-AF65-F5344CB8AC3E}">
        <p14:creationId xmlns:p14="http://schemas.microsoft.com/office/powerpoint/2010/main" val="21439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92863-B9E3-1A16-5664-B970CB2FC0BC}"/>
              </a:ext>
            </a:extLst>
          </p:cNvPr>
          <p:cNvSpPr txBox="1"/>
          <p:nvPr/>
        </p:nvSpPr>
        <p:spPr>
          <a:xfrm>
            <a:off x="182562" y="164584"/>
            <a:ext cx="4537605" cy="5755422"/>
          </a:xfrm>
          <a:prstGeom prst="rect">
            <a:avLst/>
          </a:prstGeom>
          <a:noFill/>
        </p:spPr>
        <p:txBody>
          <a:bodyPr wrap="square">
            <a:spAutoFit/>
          </a:bodyPr>
          <a:lstStyle/>
          <a:p>
            <a:r>
              <a:rPr lang="en-GB" sz="2400" b="1" u="sng" dirty="0">
                <a:solidFill>
                  <a:srgbClr val="0099FF"/>
                </a:solidFill>
                <a:latin typeface="+mj-lt"/>
              </a:rPr>
              <a:t>What happens if it is considered that my child may have special educational needs?</a:t>
            </a:r>
            <a:endParaRPr lang="en-GB" sz="2400" b="1" u="sng" dirty="0">
              <a:solidFill>
                <a:srgbClr val="0099FF"/>
              </a:solidFill>
              <a:latin typeface="+mj-lt"/>
              <a:cs typeface="Arial" panose="020B0604020202020204" pitchFamily="34" charset="0"/>
            </a:endParaRPr>
          </a:p>
          <a:p>
            <a:endParaRPr lang="en-GB" dirty="0">
              <a:latin typeface="+mj-lt"/>
              <a:cs typeface="Arial" panose="020B0604020202020204" pitchFamily="34" charset="0"/>
            </a:endParaRPr>
          </a:p>
          <a:p>
            <a:r>
              <a:rPr lang="en-GB" sz="2000" dirty="0">
                <a:latin typeface="+mj-lt"/>
                <a:cs typeface="Arial" panose="020B0604020202020204" pitchFamily="34" charset="0"/>
              </a:rPr>
              <a:t>At Scotch Orchard we take a graduated response to the individual needs of our children. </a:t>
            </a:r>
          </a:p>
          <a:p>
            <a:endParaRPr lang="en-GB" sz="2000" dirty="0">
              <a:latin typeface="+mj-lt"/>
              <a:cs typeface="Arial" panose="020B0604020202020204" pitchFamily="34" charset="0"/>
            </a:endParaRPr>
          </a:p>
          <a:p>
            <a:r>
              <a:rPr lang="en-GB" sz="2000" b="0" i="0" u="none" strike="noStrike" dirty="0">
                <a:solidFill>
                  <a:srgbClr val="1F1F1F"/>
                </a:solidFill>
                <a:effectLst/>
                <a:latin typeface="Google Sans"/>
              </a:rPr>
              <a:t>SEN support has </a:t>
            </a:r>
            <a:r>
              <a:rPr lang="en-GB" sz="2000" b="0" i="0" u="none" strike="noStrike" dirty="0">
                <a:solidFill>
                  <a:srgbClr val="040C28"/>
                </a:solidFill>
                <a:effectLst/>
                <a:latin typeface="Google Sans"/>
              </a:rPr>
              <a:t>a clear cycle of assessment of progress, planning and putting in place the appropriate support, and reviewing a child or young person's progress</a:t>
            </a:r>
            <a:r>
              <a:rPr lang="en-GB" sz="2000" b="0" i="0" u="none" strike="noStrike" dirty="0">
                <a:solidFill>
                  <a:srgbClr val="1F1F1F"/>
                </a:solidFill>
                <a:effectLst/>
                <a:latin typeface="Google Sans"/>
              </a:rPr>
              <a:t>. This is known as 'Assess, Plan, Do, Review'.</a:t>
            </a:r>
            <a:endParaRPr lang="en-GB" sz="2000" dirty="0">
              <a:latin typeface="+mj-lt"/>
              <a:cs typeface="Arial" panose="020B0604020202020204" pitchFamily="34" charset="0"/>
            </a:endParaRPr>
          </a:p>
          <a:p>
            <a:endParaRPr lang="en-GB" dirty="0">
              <a:latin typeface="+mj-lt"/>
              <a:cs typeface="Arial" panose="020B0604020202020204" pitchFamily="34" charset="0"/>
            </a:endParaRPr>
          </a:p>
          <a:p>
            <a:endParaRPr lang="en-GB" dirty="0"/>
          </a:p>
          <a:p>
            <a:endParaRPr lang="en-US" dirty="0"/>
          </a:p>
        </p:txBody>
      </p:sp>
      <p:pic>
        <p:nvPicPr>
          <p:cNvPr id="2" name="Picture 1">
            <a:extLst>
              <a:ext uri="{FF2B5EF4-FFF2-40B4-BE49-F238E27FC236}">
                <a16:creationId xmlns:a16="http://schemas.microsoft.com/office/drawing/2014/main" id="{91454B28-18FB-9556-2572-B4EE76F2A53B}"/>
              </a:ext>
            </a:extLst>
          </p:cNvPr>
          <p:cNvPicPr>
            <a:picLocks noChangeAspect="1"/>
          </p:cNvPicPr>
          <p:nvPr/>
        </p:nvPicPr>
        <p:blipFill>
          <a:blip r:embed="rId2"/>
          <a:srcRect l="25033" t="11345" r="24817" b="9106"/>
          <a:stretch/>
        </p:blipFill>
        <p:spPr>
          <a:xfrm>
            <a:off x="5203032" y="0"/>
            <a:ext cx="5750718" cy="6843047"/>
          </a:xfrm>
          <a:prstGeom prst="rect">
            <a:avLst/>
          </a:prstGeom>
        </p:spPr>
      </p:pic>
    </p:spTree>
    <p:extLst>
      <p:ext uri="{BB962C8B-B14F-4D97-AF65-F5344CB8AC3E}">
        <p14:creationId xmlns:p14="http://schemas.microsoft.com/office/powerpoint/2010/main" val="137674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0A75A-0AF7-24B0-1724-C57CF4FE4DB0}"/>
              </a:ext>
            </a:extLst>
          </p:cNvPr>
          <p:cNvPicPr>
            <a:picLocks noChangeAspect="1"/>
          </p:cNvPicPr>
          <p:nvPr/>
        </p:nvPicPr>
        <p:blipFill>
          <a:blip r:embed="rId2"/>
          <a:srcRect l="13370" t="13267" r="11690" b="2828"/>
          <a:stretch/>
        </p:blipFill>
        <p:spPr>
          <a:xfrm>
            <a:off x="783167" y="0"/>
            <a:ext cx="8128000" cy="6827058"/>
          </a:xfrm>
          <a:prstGeom prst="rect">
            <a:avLst/>
          </a:prstGeom>
        </p:spPr>
      </p:pic>
    </p:spTree>
    <p:extLst>
      <p:ext uri="{BB962C8B-B14F-4D97-AF65-F5344CB8AC3E}">
        <p14:creationId xmlns:p14="http://schemas.microsoft.com/office/powerpoint/2010/main" val="410843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CFB932-0A0E-D013-B27D-FA3D85EEA8B0}"/>
              </a:ext>
            </a:extLst>
          </p:cNvPr>
          <p:cNvPicPr>
            <a:picLocks noChangeAspect="1"/>
          </p:cNvPicPr>
          <p:nvPr/>
        </p:nvPicPr>
        <p:blipFill>
          <a:blip r:embed="rId2"/>
          <a:srcRect l="8944" t="12144" r="9250" b="2597"/>
          <a:stretch/>
        </p:blipFill>
        <p:spPr>
          <a:xfrm>
            <a:off x="476250" y="0"/>
            <a:ext cx="8741833" cy="6834761"/>
          </a:xfrm>
          <a:prstGeom prst="rect">
            <a:avLst/>
          </a:prstGeom>
        </p:spPr>
      </p:pic>
    </p:spTree>
    <p:extLst>
      <p:ext uri="{BB962C8B-B14F-4D97-AF65-F5344CB8AC3E}">
        <p14:creationId xmlns:p14="http://schemas.microsoft.com/office/powerpoint/2010/main" val="2346552975"/>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Metadata/LabelInfo.xml><?xml version="1.0" encoding="utf-8"?>
<clbl:labelList xmlns:clbl="http://schemas.microsoft.com/office/2020/mipLabelMetadata">
  <clbl:label id="{645473a2-62c5-4bab-8a6d-837c0d96587c}" enabled="0" method="" siteId="{645473a2-62c5-4bab-8a6d-837c0d96587c}" removed="1"/>
</clbl:labelList>
</file>

<file path=docProps/app.xml><?xml version="1.0" encoding="utf-8"?>
<Properties xmlns="http://schemas.openxmlformats.org/officeDocument/2006/extended-properties" xmlns:vt="http://schemas.openxmlformats.org/officeDocument/2006/docPropsVTypes">
  <Template>Facet</Template>
  <TotalTime>1880</TotalTime>
  <Words>2923</Words>
  <Application>Microsoft Office PowerPoint</Application>
  <PresentationFormat>Widescreen</PresentationFormat>
  <Paragraphs>301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Facet</vt:lpstr>
      <vt:lpstr>                  Special Educational Needs and Disabilities (SEND)  School Information Report for parents/carers  Scotch Orchard Primary School   Last updated October 2024</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Amendments to Behaviour for Learning Policy</dc:title>
  <dc:creator>Emma Meola</dc:creator>
  <cp:lastModifiedBy>Michelle Spires</cp:lastModifiedBy>
  <cp:revision>112</cp:revision>
  <dcterms:created xsi:type="dcterms:W3CDTF">2014-01-30T19:05:32Z</dcterms:created>
  <dcterms:modified xsi:type="dcterms:W3CDTF">2025-05-15T11:54:29Z</dcterms:modified>
</cp:coreProperties>
</file>